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Heebo Ultra-Bold" charset="1" panose="00000900000000000000"/>
      <p:regular r:id="rId23"/>
    </p:embeddedFont>
    <p:embeddedFont>
      <p:font typeface="Heebo Bold" charset="1" panose="00000800000000000000"/>
      <p:regular r:id="rId24"/>
    </p:embeddedFont>
    <p:embeddedFont>
      <p:font typeface="Heebo" charset="1" panose="00000500000000000000"/>
      <p:regular r:id="rId25"/>
    </p:embeddedFont>
    <p:embeddedFont>
      <p:font typeface="Heebo Medium" charset="1" panose="000006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058666" y="2523660"/>
            <a:ext cx="3753274" cy="3443628"/>
          </a:xfrm>
          <a:custGeom>
            <a:avLst/>
            <a:gdLst/>
            <a:ahLst/>
            <a:cxnLst/>
            <a:rect r="r" b="b" t="t" l="l"/>
            <a:pathLst>
              <a:path h="3443628" w="3753274">
                <a:moveTo>
                  <a:pt x="0" y="0"/>
                </a:moveTo>
                <a:lnTo>
                  <a:pt x="3753274" y="0"/>
                </a:lnTo>
                <a:lnTo>
                  <a:pt x="3753274" y="3443628"/>
                </a:lnTo>
                <a:lnTo>
                  <a:pt x="0" y="3443628"/>
                </a:lnTo>
                <a:lnTo>
                  <a:pt x="0" y="0"/>
                </a:lnTo>
                <a:close/>
              </a:path>
            </a:pathLst>
          </a:custGeom>
          <a:blipFill>
            <a:blip r:embed="rId2"/>
            <a:stretch>
              <a:fillRect l="0" t="0" r="0" b="0"/>
            </a:stretch>
          </a:blipFill>
        </p:spPr>
      </p:sp>
      <p:grpSp>
        <p:nvGrpSpPr>
          <p:cNvPr name="Group 3" id="3"/>
          <p:cNvGrpSpPr/>
          <p:nvPr/>
        </p:nvGrpSpPr>
        <p:grpSpPr>
          <a:xfrm rot="0">
            <a:off x="934188" y="794979"/>
            <a:ext cx="16419623" cy="8697043"/>
            <a:chOff x="0" y="0"/>
            <a:chExt cx="63915348" cy="33854280"/>
          </a:xfrm>
        </p:grpSpPr>
        <p:sp>
          <p:nvSpPr>
            <p:cNvPr name="Freeform 4" id="4"/>
            <p:cNvSpPr/>
            <p:nvPr/>
          </p:nvSpPr>
          <p:spPr>
            <a:xfrm flipH="false" flipV="false" rot="0">
              <a:off x="0" y="0"/>
              <a:ext cx="63915348" cy="33854281"/>
            </a:xfrm>
            <a:custGeom>
              <a:avLst/>
              <a:gdLst/>
              <a:ahLst/>
              <a:cxnLst/>
              <a:rect r="r" b="b" t="t" l="l"/>
              <a:pathLst>
                <a:path h="33854281" w="63915348">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alpha val="49804"/>
              </a:srgbClr>
            </a:solidFill>
          </p:spPr>
        </p:sp>
      </p:grpSp>
      <p:sp>
        <p:nvSpPr>
          <p:cNvPr name="Freeform 5" id="5"/>
          <p:cNvSpPr/>
          <p:nvPr/>
        </p:nvSpPr>
        <p:spPr>
          <a:xfrm flipH="false" flipV="false" rot="1713587">
            <a:off x="14568945" y="80742"/>
            <a:ext cx="1569750" cy="1428473"/>
          </a:xfrm>
          <a:custGeom>
            <a:avLst/>
            <a:gdLst/>
            <a:ahLst/>
            <a:cxnLst/>
            <a:rect r="r" b="b" t="t" l="l"/>
            <a:pathLst>
              <a:path h="1428473" w="1569750">
                <a:moveTo>
                  <a:pt x="0" y="0"/>
                </a:moveTo>
                <a:lnTo>
                  <a:pt x="1569750" y="0"/>
                </a:lnTo>
                <a:lnTo>
                  <a:pt x="1569750" y="1428473"/>
                </a:lnTo>
                <a:lnTo>
                  <a:pt x="0" y="1428473"/>
                </a:lnTo>
                <a:lnTo>
                  <a:pt x="0" y="0"/>
                </a:lnTo>
                <a:close/>
              </a:path>
            </a:pathLst>
          </a:custGeom>
          <a:blipFill>
            <a:blip r:embed="rId3"/>
            <a:stretch>
              <a:fillRect l="0" t="0" r="0" b="0"/>
            </a:stretch>
          </a:blipFill>
        </p:spPr>
      </p:sp>
      <p:sp>
        <p:nvSpPr>
          <p:cNvPr name="Freeform 6" id="6"/>
          <p:cNvSpPr/>
          <p:nvPr/>
        </p:nvSpPr>
        <p:spPr>
          <a:xfrm flipH="false" flipV="false" rot="-478310">
            <a:off x="12014704" y="7015656"/>
            <a:ext cx="5448196" cy="5019151"/>
          </a:xfrm>
          <a:custGeom>
            <a:avLst/>
            <a:gdLst/>
            <a:ahLst/>
            <a:cxnLst/>
            <a:rect r="r" b="b" t="t" l="l"/>
            <a:pathLst>
              <a:path h="5019151" w="5448196">
                <a:moveTo>
                  <a:pt x="0" y="0"/>
                </a:moveTo>
                <a:lnTo>
                  <a:pt x="5448196" y="0"/>
                </a:lnTo>
                <a:lnTo>
                  <a:pt x="5448196" y="5019151"/>
                </a:lnTo>
                <a:lnTo>
                  <a:pt x="0" y="5019151"/>
                </a:lnTo>
                <a:lnTo>
                  <a:pt x="0" y="0"/>
                </a:lnTo>
                <a:close/>
              </a:path>
            </a:pathLst>
          </a:custGeom>
          <a:blipFill>
            <a:blip r:embed="rId4"/>
            <a:stretch>
              <a:fillRect l="0" t="0" r="0" b="0"/>
            </a:stretch>
          </a:blipFill>
        </p:spPr>
      </p:sp>
      <p:sp>
        <p:nvSpPr>
          <p:cNvPr name="TextBox 7" id="7"/>
          <p:cNvSpPr txBox="true"/>
          <p:nvPr/>
        </p:nvSpPr>
        <p:spPr>
          <a:xfrm rot="0">
            <a:off x="1490757" y="2204393"/>
            <a:ext cx="11885415" cy="2261607"/>
          </a:xfrm>
          <a:prstGeom prst="rect">
            <a:avLst/>
          </a:prstGeom>
        </p:spPr>
        <p:txBody>
          <a:bodyPr anchor="t" rtlCol="false" tIns="0" lIns="0" bIns="0" rIns="0">
            <a:spAutoFit/>
          </a:bodyPr>
          <a:lstStyle/>
          <a:p>
            <a:pPr algn="l">
              <a:lnSpc>
                <a:spcPts val="8976"/>
              </a:lnSpc>
            </a:pPr>
            <a:r>
              <a:rPr lang="en-US" sz="7480" b="true">
                <a:solidFill>
                  <a:srgbClr val="64E688"/>
                </a:solidFill>
                <a:latin typeface="Heebo Ultra-Bold"/>
                <a:ea typeface="Heebo Ultra-Bold"/>
                <a:cs typeface="Heebo Ultra-Bold"/>
                <a:sym typeface="Heebo Ultra-Bold"/>
              </a:rPr>
              <a:t>Investigacion sobre los virus</a:t>
            </a:r>
          </a:p>
        </p:txBody>
      </p:sp>
      <p:sp>
        <p:nvSpPr>
          <p:cNvPr name="TextBox 8" id="8"/>
          <p:cNvSpPr txBox="true"/>
          <p:nvPr/>
        </p:nvSpPr>
        <p:spPr>
          <a:xfrm rot="0">
            <a:off x="1490757" y="6695963"/>
            <a:ext cx="9207434" cy="2360295"/>
          </a:xfrm>
          <a:prstGeom prst="rect">
            <a:avLst/>
          </a:prstGeom>
        </p:spPr>
        <p:txBody>
          <a:bodyPr anchor="t" rtlCol="false" tIns="0" lIns="0" bIns="0" rIns="0">
            <a:spAutoFit/>
          </a:bodyPr>
          <a:lstStyle/>
          <a:p>
            <a:pPr algn="l">
              <a:lnSpc>
                <a:spcPts val="3779"/>
              </a:lnSpc>
            </a:pPr>
            <a:r>
              <a:rPr lang="en-US" sz="2700" b="true">
                <a:solidFill>
                  <a:srgbClr val="FFFFFF"/>
                </a:solidFill>
                <a:latin typeface="Heebo Bold"/>
                <a:ea typeface="Heebo Bold"/>
                <a:cs typeface="Heebo Bold"/>
                <a:sym typeface="Heebo Bold"/>
              </a:rPr>
              <a:t>Materia:</a:t>
            </a:r>
            <a:r>
              <a:rPr lang="en-US" sz="2700">
                <a:solidFill>
                  <a:srgbClr val="FFFFFF"/>
                </a:solidFill>
                <a:latin typeface="Heebo"/>
                <a:ea typeface="Heebo"/>
                <a:cs typeface="Heebo"/>
                <a:sym typeface="Heebo"/>
              </a:rPr>
              <a:t> Introducción a las tics</a:t>
            </a:r>
          </a:p>
          <a:p>
            <a:pPr algn="l">
              <a:lnSpc>
                <a:spcPts val="3779"/>
              </a:lnSpc>
            </a:pPr>
            <a:r>
              <a:rPr lang="en-US" sz="2700" b="true">
                <a:solidFill>
                  <a:srgbClr val="FFFFFF"/>
                </a:solidFill>
                <a:latin typeface="Heebo Bold"/>
                <a:ea typeface="Heebo Bold"/>
                <a:cs typeface="Heebo Bold"/>
                <a:sym typeface="Heebo Bold"/>
              </a:rPr>
              <a:t>Integrantes:</a:t>
            </a:r>
            <a:r>
              <a:rPr lang="en-US" sz="2700">
                <a:solidFill>
                  <a:srgbClr val="FFFFFF"/>
                </a:solidFill>
                <a:latin typeface="Heebo"/>
                <a:ea typeface="Heebo"/>
                <a:cs typeface="Heebo"/>
                <a:sym typeface="Heebo"/>
              </a:rPr>
              <a:t> </a:t>
            </a:r>
          </a:p>
          <a:p>
            <a:pPr algn="l">
              <a:lnSpc>
                <a:spcPts val="3779"/>
              </a:lnSpc>
            </a:pPr>
            <a:r>
              <a:rPr lang="en-US" sz="2700">
                <a:solidFill>
                  <a:srgbClr val="FFFFFF"/>
                </a:solidFill>
                <a:latin typeface="Heebo"/>
                <a:ea typeface="Heebo"/>
                <a:cs typeface="Heebo"/>
                <a:sym typeface="Heebo"/>
              </a:rPr>
              <a:t>Pesina Gonzalez Belinda Ines</a:t>
            </a:r>
          </a:p>
          <a:p>
            <a:pPr algn="l">
              <a:lnSpc>
                <a:spcPts val="3779"/>
              </a:lnSpc>
            </a:pPr>
            <a:r>
              <a:rPr lang="en-US" sz="2700">
                <a:solidFill>
                  <a:srgbClr val="FFFFFF"/>
                </a:solidFill>
                <a:latin typeface="Heebo"/>
                <a:ea typeface="Heebo"/>
                <a:cs typeface="Heebo"/>
                <a:sym typeface="Heebo"/>
              </a:rPr>
              <a:t>Romero Ramirez Alexander</a:t>
            </a:r>
          </a:p>
          <a:p>
            <a:pPr algn="l">
              <a:lnSpc>
                <a:spcPts val="3779"/>
              </a:lnSpc>
            </a:pPr>
            <a:r>
              <a:rPr lang="en-US" sz="2699">
                <a:solidFill>
                  <a:srgbClr val="FFFFFF"/>
                </a:solidFill>
                <a:latin typeface="Heebo"/>
                <a:ea typeface="Heebo"/>
                <a:cs typeface="Heebo"/>
                <a:sym typeface="Heebo"/>
              </a:rPr>
              <a:t>Villalobos Villarreal Naiby Adriana </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292488" y="361074"/>
            <a:ext cx="6658068" cy="3771900"/>
          </a:xfrm>
          <a:prstGeom prst="rect">
            <a:avLst/>
          </a:prstGeom>
        </p:spPr>
        <p:txBody>
          <a:bodyPr anchor="t" rtlCol="false" tIns="0" lIns="0" bIns="0" rIns="0">
            <a:spAutoFit/>
          </a:bodyPr>
          <a:lstStyle/>
          <a:p>
            <a:pPr algn="l">
              <a:lnSpc>
                <a:spcPts val="7500"/>
              </a:lnSpc>
            </a:pPr>
            <a:r>
              <a:rPr lang="en-US" sz="6250" b="true">
                <a:solidFill>
                  <a:srgbClr val="64E688"/>
                </a:solidFill>
                <a:latin typeface="Heebo Ultra-Bold"/>
                <a:ea typeface="Heebo Ultra-Bold"/>
                <a:cs typeface="Heebo Ultra-Bold"/>
                <a:sym typeface="Heebo Ultra-Bold"/>
              </a:rPr>
              <a:t>Como puedes detectar si eres victima de phissing</a:t>
            </a:r>
          </a:p>
        </p:txBody>
      </p:sp>
      <p:sp>
        <p:nvSpPr>
          <p:cNvPr name="TextBox 3" id="3"/>
          <p:cNvSpPr txBox="true"/>
          <p:nvPr/>
        </p:nvSpPr>
        <p:spPr>
          <a:xfrm rot="0">
            <a:off x="6303002" y="1157287"/>
            <a:ext cx="11397127" cy="7905750"/>
          </a:xfrm>
          <a:prstGeom prst="rect">
            <a:avLst/>
          </a:prstGeom>
        </p:spPr>
        <p:txBody>
          <a:bodyPr anchor="t" rtlCol="false" tIns="0" lIns="0" bIns="0" rIns="0">
            <a:spAutoFit/>
          </a:bodyPr>
          <a:lstStyle/>
          <a:p>
            <a:pPr algn="l">
              <a:lnSpc>
                <a:spcPts val="3749"/>
              </a:lnSpc>
            </a:pPr>
            <a:r>
              <a:rPr lang="en-US" sz="2499">
                <a:solidFill>
                  <a:srgbClr val="FFFFFF"/>
                </a:solidFill>
                <a:latin typeface="Heebo"/>
                <a:ea typeface="Heebo"/>
                <a:cs typeface="Heebo"/>
                <a:sym typeface="Heebo"/>
              </a:rPr>
              <a:t>Para saber si un mensaje es fraudulento y se trata de un ataque phishing hay que observar y comprobar: </a:t>
            </a:r>
          </a:p>
          <a:p>
            <a:pPr algn="l">
              <a:lnSpc>
                <a:spcPts val="3749"/>
              </a:lnSpc>
            </a:pPr>
          </a:p>
          <a:p>
            <a:pPr algn="l">
              <a:lnSpc>
                <a:spcPts val="3749"/>
              </a:lnSpc>
            </a:pPr>
            <a:r>
              <a:rPr lang="en-US" sz="2499">
                <a:solidFill>
                  <a:srgbClr val="FFFFFF"/>
                </a:solidFill>
                <a:latin typeface="Heebo"/>
                <a:ea typeface="Heebo"/>
                <a:cs typeface="Heebo"/>
                <a:sym typeface="Heebo"/>
              </a:rPr>
              <a:t>Gramática y puntuación. Si un correo no está bien redactado o contiene faltas de ortografía es probable que no se trate de un comunicado profesional sino de un mensaje fraudulento. </a:t>
            </a:r>
          </a:p>
          <a:p>
            <a:pPr algn="l">
              <a:lnSpc>
                <a:spcPts val="3749"/>
              </a:lnSpc>
            </a:pPr>
          </a:p>
          <a:p>
            <a:pPr algn="l">
              <a:lnSpc>
                <a:spcPts val="3749"/>
              </a:lnSpc>
            </a:pPr>
            <a:r>
              <a:rPr lang="en-US" sz="2499">
                <a:solidFill>
                  <a:srgbClr val="FFFFFF"/>
                </a:solidFill>
                <a:latin typeface="Heebo"/>
                <a:ea typeface="Heebo"/>
                <a:cs typeface="Heebo"/>
                <a:sym typeface="Heebo"/>
              </a:rPr>
              <a:t>Solicitud de información sensible. Las plataformas de servicios, las entidades bancarias y cualquier otra empresa profesional nunca pide información confidencial por correo electrónico. Los mensajes que soliciten verificación de datos personales o información bancaria sin antes haberlo solicitado el usuario, son ataques phishing en todos los casos. </a:t>
            </a:r>
          </a:p>
          <a:p>
            <a:pPr algn="l">
              <a:lnSpc>
                <a:spcPts val="3749"/>
              </a:lnSpc>
            </a:pPr>
          </a:p>
          <a:p>
            <a:pPr algn="l">
              <a:lnSpc>
                <a:spcPts val="3749"/>
              </a:lnSpc>
            </a:pPr>
            <a:r>
              <a:rPr lang="en-US" sz="2499">
                <a:solidFill>
                  <a:srgbClr val="FFFFFF"/>
                </a:solidFill>
                <a:latin typeface="Heebo"/>
                <a:ea typeface="Heebo"/>
                <a:cs typeface="Heebo"/>
                <a:sym typeface="Heebo"/>
              </a:rPr>
              <a:t>Alarmas y plazos urgentes.:El phishing utiliza muchas veces la táctica de alarmar al usuario y darle plazos urgentes para que solucione un incidente para no tener graves consecuencias. El objetivo es que el usuario entre en pánico y reaccione de forma inmediata sin tiempo para pensar sobre la situación.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028700" y="4356569"/>
            <a:ext cx="4885398" cy="4901731"/>
            <a:chOff x="0" y="0"/>
            <a:chExt cx="19016997" cy="19080574"/>
          </a:xfrm>
        </p:grpSpPr>
        <p:sp>
          <p:nvSpPr>
            <p:cNvPr name="Freeform 3" id="3"/>
            <p:cNvSpPr/>
            <p:nvPr/>
          </p:nvSpPr>
          <p:spPr>
            <a:xfrm flipH="false" flipV="false" rot="0">
              <a:off x="0" y="0"/>
              <a:ext cx="19016997" cy="19080575"/>
            </a:xfrm>
            <a:custGeom>
              <a:avLst/>
              <a:gdLst/>
              <a:ahLst/>
              <a:cxnLst/>
              <a:rect r="r" b="b" t="t" l="l"/>
              <a:pathLst>
                <a:path h="19080575" w="19016997">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grpSp>
        <p:nvGrpSpPr>
          <p:cNvPr name="Group 4" id="4"/>
          <p:cNvGrpSpPr/>
          <p:nvPr/>
        </p:nvGrpSpPr>
        <p:grpSpPr>
          <a:xfrm rot="0">
            <a:off x="6701301" y="4356569"/>
            <a:ext cx="4885398" cy="4901731"/>
            <a:chOff x="0" y="0"/>
            <a:chExt cx="19016997" cy="19080574"/>
          </a:xfrm>
        </p:grpSpPr>
        <p:sp>
          <p:nvSpPr>
            <p:cNvPr name="Freeform 5" id="5"/>
            <p:cNvSpPr/>
            <p:nvPr/>
          </p:nvSpPr>
          <p:spPr>
            <a:xfrm flipH="false" flipV="false" rot="0">
              <a:off x="0" y="0"/>
              <a:ext cx="19016997" cy="19080575"/>
            </a:xfrm>
            <a:custGeom>
              <a:avLst/>
              <a:gdLst/>
              <a:ahLst/>
              <a:cxnLst/>
              <a:rect r="r" b="b" t="t" l="l"/>
              <a:pathLst>
                <a:path h="19080575" w="19016997">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FFFFFF">
                <a:alpha val="49804"/>
              </a:srgbClr>
            </a:solidFill>
          </p:spPr>
        </p:sp>
      </p:grpSp>
      <p:grpSp>
        <p:nvGrpSpPr>
          <p:cNvPr name="Group 6" id="6"/>
          <p:cNvGrpSpPr/>
          <p:nvPr/>
        </p:nvGrpSpPr>
        <p:grpSpPr>
          <a:xfrm rot="0">
            <a:off x="12373902" y="4356569"/>
            <a:ext cx="4885398" cy="4901731"/>
            <a:chOff x="0" y="0"/>
            <a:chExt cx="19016997" cy="19080574"/>
          </a:xfrm>
        </p:grpSpPr>
        <p:sp>
          <p:nvSpPr>
            <p:cNvPr name="Freeform 7" id="7"/>
            <p:cNvSpPr/>
            <p:nvPr/>
          </p:nvSpPr>
          <p:spPr>
            <a:xfrm flipH="false" flipV="false" rot="0">
              <a:off x="0" y="0"/>
              <a:ext cx="19016997" cy="19080575"/>
            </a:xfrm>
            <a:custGeom>
              <a:avLst/>
              <a:gdLst/>
              <a:ahLst/>
              <a:cxnLst/>
              <a:rect r="r" b="b" t="t" l="l"/>
              <a:pathLst>
                <a:path h="19080575" w="19016997">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sp>
        <p:nvSpPr>
          <p:cNvPr name="Freeform 8" id="8"/>
          <p:cNvSpPr/>
          <p:nvPr/>
        </p:nvSpPr>
        <p:spPr>
          <a:xfrm flipH="false" flipV="false" rot="502696">
            <a:off x="14205023" y="-2102195"/>
            <a:ext cx="4481173" cy="5558044"/>
          </a:xfrm>
          <a:custGeom>
            <a:avLst/>
            <a:gdLst/>
            <a:ahLst/>
            <a:cxnLst/>
            <a:rect r="r" b="b" t="t" l="l"/>
            <a:pathLst>
              <a:path h="5558044" w="4481173">
                <a:moveTo>
                  <a:pt x="0" y="0"/>
                </a:moveTo>
                <a:lnTo>
                  <a:pt x="4481173" y="0"/>
                </a:lnTo>
                <a:lnTo>
                  <a:pt x="4481173" y="5558045"/>
                </a:lnTo>
                <a:lnTo>
                  <a:pt x="0" y="5558045"/>
                </a:lnTo>
                <a:lnTo>
                  <a:pt x="0" y="0"/>
                </a:lnTo>
                <a:close/>
              </a:path>
            </a:pathLst>
          </a:custGeom>
          <a:blipFill>
            <a:blip r:embed="rId2"/>
            <a:stretch>
              <a:fillRect l="0" t="0" r="0" b="0"/>
            </a:stretch>
          </a:blipFill>
        </p:spPr>
      </p:sp>
      <p:sp>
        <p:nvSpPr>
          <p:cNvPr name="TextBox 9" id="9"/>
          <p:cNvSpPr txBox="true"/>
          <p:nvPr/>
        </p:nvSpPr>
        <p:spPr>
          <a:xfrm rot="0">
            <a:off x="1028700" y="1278156"/>
            <a:ext cx="12084767" cy="1476375"/>
          </a:xfrm>
          <a:prstGeom prst="rect">
            <a:avLst/>
          </a:prstGeom>
        </p:spPr>
        <p:txBody>
          <a:bodyPr anchor="t" rtlCol="false" tIns="0" lIns="0" bIns="0" rIns="0">
            <a:spAutoFit/>
          </a:bodyPr>
          <a:lstStyle/>
          <a:p>
            <a:pPr algn="l">
              <a:lnSpc>
                <a:spcPts val="5819"/>
              </a:lnSpc>
            </a:pPr>
            <a:r>
              <a:rPr lang="en-US" sz="4849" b="true">
                <a:solidFill>
                  <a:srgbClr val="64E688"/>
                </a:solidFill>
                <a:latin typeface="Heebo Ultra-Bold"/>
                <a:ea typeface="Heebo Ultra-Bold"/>
                <a:cs typeface="Heebo Ultra-Bold"/>
                <a:sym typeface="Heebo Ultra-Bold"/>
              </a:rPr>
              <a:t>3 hackers que han sido detenidos y sus delitos</a:t>
            </a:r>
          </a:p>
        </p:txBody>
      </p:sp>
      <p:sp>
        <p:nvSpPr>
          <p:cNvPr name="TextBox 10" id="10"/>
          <p:cNvSpPr txBox="true"/>
          <p:nvPr/>
        </p:nvSpPr>
        <p:spPr>
          <a:xfrm rot="0">
            <a:off x="1325815" y="4314825"/>
            <a:ext cx="4291168" cy="1590675"/>
          </a:xfrm>
          <a:prstGeom prst="rect">
            <a:avLst/>
          </a:prstGeom>
        </p:spPr>
        <p:txBody>
          <a:bodyPr anchor="t" rtlCol="false" tIns="0" lIns="0" bIns="0" rIns="0">
            <a:spAutoFit/>
          </a:bodyPr>
          <a:lstStyle/>
          <a:p>
            <a:pPr algn="l">
              <a:lnSpc>
                <a:spcPts val="4200"/>
              </a:lnSpc>
            </a:pPr>
            <a:r>
              <a:rPr lang="en-US" sz="3000" b="true">
                <a:solidFill>
                  <a:srgbClr val="FFFFFF"/>
                </a:solidFill>
                <a:latin typeface="Heebo Medium"/>
                <a:ea typeface="Heebo Medium"/>
                <a:cs typeface="Heebo Medium"/>
                <a:sym typeface="Heebo Medium"/>
              </a:rPr>
              <a:t>Alcasec (José Luis Huertas): </a:t>
            </a:r>
          </a:p>
          <a:p>
            <a:pPr algn="l">
              <a:lnSpc>
                <a:spcPts val="4200"/>
              </a:lnSpc>
            </a:pPr>
          </a:p>
        </p:txBody>
      </p:sp>
      <p:sp>
        <p:nvSpPr>
          <p:cNvPr name="TextBox 11" id="11"/>
          <p:cNvSpPr txBox="true"/>
          <p:nvPr/>
        </p:nvSpPr>
        <p:spPr>
          <a:xfrm rot="0">
            <a:off x="1355661" y="5921161"/>
            <a:ext cx="4291168" cy="3487420"/>
          </a:xfrm>
          <a:prstGeom prst="rect">
            <a:avLst/>
          </a:prstGeom>
        </p:spPr>
        <p:txBody>
          <a:bodyPr anchor="t" rtlCol="false" tIns="0" lIns="0" bIns="0" rIns="0">
            <a:spAutoFit/>
          </a:bodyPr>
          <a:lstStyle/>
          <a:p>
            <a:pPr algn="l">
              <a:lnSpc>
                <a:spcPts val="3079"/>
              </a:lnSpc>
            </a:pPr>
            <a:r>
              <a:rPr lang="en-US" sz="2199">
                <a:solidFill>
                  <a:srgbClr val="FFFFFF"/>
                </a:solidFill>
                <a:latin typeface="Heebo"/>
                <a:ea typeface="Heebo"/>
                <a:cs typeface="Heebo"/>
                <a:sym typeface="Heebo"/>
              </a:rPr>
              <a:t>A sus 19 años, fue detenido por hackear sistemas del Estado español, robando datos de más de 500,000 contribuyentes y accediendo a bases de datos de la DGT y la Policía Nacional. Robo de datos y acceso no autorizado a sistemas gubernamentales.</a:t>
            </a:r>
          </a:p>
          <a:p>
            <a:pPr algn="l">
              <a:lnSpc>
                <a:spcPts val="3079"/>
              </a:lnSpc>
            </a:pPr>
          </a:p>
        </p:txBody>
      </p:sp>
      <p:sp>
        <p:nvSpPr>
          <p:cNvPr name="TextBox 12" id="12"/>
          <p:cNvSpPr txBox="true"/>
          <p:nvPr/>
        </p:nvSpPr>
        <p:spPr>
          <a:xfrm rot="0">
            <a:off x="12643974" y="4352290"/>
            <a:ext cx="4291168" cy="523875"/>
          </a:xfrm>
          <a:prstGeom prst="rect">
            <a:avLst/>
          </a:prstGeom>
        </p:spPr>
        <p:txBody>
          <a:bodyPr anchor="t" rtlCol="false" tIns="0" lIns="0" bIns="0" rIns="0">
            <a:spAutoFit/>
          </a:bodyPr>
          <a:lstStyle/>
          <a:p>
            <a:pPr algn="l">
              <a:lnSpc>
                <a:spcPts val="4200"/>
              </a:lnSpc>
            </a:pPr>
            <a:r>
              <a:rPr lang="en-US" sz="3000" b="true">
                <a:solidFill>
                  <a:srgbClr val="FFFFFF"/>
                </a:solidFill>
                <a:latin typeface="Heebo Medium"/>
                <a:ea typeface="Heebo Medium"/>
                <a:cs typeface="Heebo Medium"/>
                <a:sym typeface="Heebo Medium"/>
              </a:rPr>
              <a:t>Adrian Lamo: </a:t>
            </a:r>
          </a:p>
        </p:txBody>
      </p:sp>
      <p:sp>
        <p:nvSpPr>
          <p:cNvPr name="TextBox 13" id="13"/>
          <p:cNvSpPr txBox="true"/>
          <p:nvPr/>
        </p:nvSpPr>
        <p:spPr>
          <a:xfrm rot="0">
            <a:off x="6998416" y="4352290"/>
            <a:ext cx="4291168" cy="523875"/>
          </a:xfrm>
          <a:prstGeom prst="rect">
            <a:avLst/>
          </a:prstGeom>
        </p:spPr>
        <p:txBody>
          <a:bodyPr anchor="t" rtlCol="false" tIns="0" lIns="0" bIns="0" rIns="0">
            <a:spAutoFit/>
          </a:bodyPr>
          <a:lstStyle/>
          <a:p>
            <a:pPr algn="l">
              <a:lnSpc>
                <a:spcPts val="4200"/>
              </a:lnSpc>
            </a:pPr>
            <a:r>
              <a:rPr lang="en-US" sz="3000" b="true">
                <a:solidFill>
                  <a:srgbClr val="FFFFFF"/>
                </a:solidFill>
                <a:latin typeface="Heebo Medium"/>
                <a:ea typeface="Heebo Medium"/>
                <a:cs typeface="Heebo Medium"/>
                <a:sym typeface="Heebo Medium"/>
              </a:rPr>
              <a:t>Kevin Mitnick: </a:t>
            </a:r>
          </a:p>
        </p:txBody>
      </p:sp>
      <p:sp>
        <p:nvSpPr>
          <p:cNvPr name="TextBox 14" id="14"/>
          <p:cNvSpPr txBox="true"/>
          <p:nvPr/>
        </p:nvSpPr>
        <p:spPr>
          <a:xfrm rot="0">
            <a:off x="12643974" y="5921161"/>
            <a:ext cx="4291168" cy="2706370"/>
          </a:xfrm>
          <a:prstGeom prst="rect">
            <a:avLst/>
          </a:prstGeom>
        </p:spPr>
        <p:txBody>
          <a:bodyPr anchor="t" rtlCol="false" tIns="0" lIns="0" bIns="0" rIns="0">
            <a:spAutoFit/>
          </a:bodyPr>
          <a:lstStyle/>
          <a:p>
            <a:pPr algn="l">
              <a:lnSpc>
                <a:spcPts val="3079"/>
              </a:lnSpc>
            </a:pPr>
            <a:r>
              <a:rPr lang="en-US" sz="2200">
                <a:solidFill>
                  <a:srgbClr val="FFFFFF"/>
                </a:solidFill>
                <a:latin typeface="Heebo"/>
                <a:ea typeface="Heebo"/>
                <a:cs typeface="Heebo"/>
                <a:sym typeface="Heebo"/>
              </a:rPr>
              <a:t>Conocido por hackear a empresas como Microsoft y The New York Times, fue detenido en 2003. Se volvió famoso por delatar a Chelsea Manning. Hacking y divulgación de información confidencial.</a:t>
            </a:r>
          </a:p>
        </p:txBody>
      </p:sp>
      <p:sp>
        <p:nvSpPr>
          <p:cNvPr name="TextBox 15" id="15"/>
          <p:cNvSpPr txBox="true"/>
          <p:nvPr/>
        </p:nvSpPr>
        <p:spPr>
          <a:xfrm rot="0">
            <a:off x="6998416" y="5921161"/>
            <a:ext cx="4291168" cy="2706370"/>
          </a:xfrm>
          <a:prstGeom prst="rect">
            <a:avLst/>
          </a:prstGeom>
        </p:spPr>
        <p:txBody>
          <a:bodyPr anchor="t" rtlCol="false" tIns="0" lIns="0" bIns="0" rIns="0">
            <a:spAutoFit/>
          </a:bodyPr>
          <a:lstStyle/>
          <a:p>
            <a:pPr algn="l">
              <a:lnSpc>
                <a:spcPts val="3079"/>
              </a:lnSpc>
            </a:pPr>
            <a:r>
              <a:rPr lang="en-US" sz="2200">
                <a:solidFill>
                  <a:srgbClr val="FFFFFF"/>
                </a:solidFill>
                <a:latin typeface="Heebo"/>
                <a:ea typeface="Heebo"/>
                <a:cs typeface="Heebo"/>
                <a:sym typeface="Heebo"/>
              </a:rPr>
              <a:t>Considerado uno de los hackers más famosos, fue arrestado en 1995 por acceder a sistemas seguros en EE. UU. Su carrera delictiva comenzó a los 16 años. Acceso ilegal a sistemas y robo de información sensible.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2831688" y="5704669"/>
            <a:ext cx="7212561" cy="7745031"/>
          </a:xfrm>
          <a:custGeom>
            <a:avLst/>
            <a:gdLst/>
            <a:ahLst/>
            <a:cxnLst/>
            <a:rect r="r" b="b" t="t" l="l"/>
            <a:pathLst>
              <a:path h="7745031" w="7212561">
                <a:moveTo>
                  <a:pt x="0" y="0"/>
                </a:moveTo>
                <a:lnTo>
                  <a:pt x="7212560" y="0"/>
                </a:lnTo>
                <a:lnTo>
                  <a:pt x="7212560" y="7745032"/>
                </a:lnTo>
                <a:lnTo>
                  <a:pt x="0" y="7745032"/>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333695" y="-2722329"/>
            <a:ext cx="6664739" cy="6844405"/>
          </a:xfrm>
          <a:custGeom>
            <a:avLst/>
            <a:gdLst/>
            <a:ahLst/>
            <a:cxnLst/>
            <a:rect r="r" b="b" t="t" l="l"/>
            <a:pathLst>
              <a:path h="6844405" w="6664739">
                <a:moveTo>
                  <a:pt x="0" y="0"/>
                </a:moveTo>
                <a:lnTo>
                  <a:pt x="6664740" y="0"/>
                </a:lnTo>
                <a:lnTo>
                  <a:pt x="6664740" y="6844405"/>
                </a:lnTo>
                <a:lnTo>
                  <a:pt x="0" y="6844405"/>
                </a:lnTo>
                <a:lnTo>
                  <a:pt x="0" y="0"/>
                </a:lnTo>
                <a:close/>
              </a:path>
            </a:pathLst>
          </a:custGeom>
          <a:blipFill>
            <a:blip r:embed="rId3">
              <a:alphaModFix amt="18999"/>
            </a:blip>
            <a:stretch>
              <a:fillRect l="0" t="0" r="0" b="0"/>
            </a:stretch>
          </a:blipFill>
        </p:spPr>
      </p:sp>
      <p:sp>
        <p:nvSpPr>
          <p:cNvPr name="TextBox 4" id="4"/>
          <p:cNvSpPr txBox="true"/>
          <p:nvPr/>
        </p:nvSpPr>
        <p:spPr>
          <a:xfrm rot="0">
            <a:off x="2384630" y="1389312"/>
            <a:ext cx="13518740" cy="729615"/>
          </a:xfrm>
          <a:prstGeom prst="rect">
            <a:avLst/>
          </a:prstGeom>
        </p:spPr>
        <p:txBody>
          <a:bodyPr anchor="t" rtlCol="false" tIns="0" lIns="0" bIns="0" rIns="0">
            <a:spAutoFit/>
          </a:bodyPr>
          <a:lstStyle/>
          <a:p>
            <a:pPr algn="ctr">
              <a:lnSpc>
                <a:spcPts val="5984"/>
              </a:lnSpc>
            </a:pPr>
            <a:r>
              <a:rPr lang="en-US" b="true" sz="4274">
                <a:solidFill>
                  <a:srgbClr val="64E688"/>
                </a:solidFill>
                <a:latin typeface="Heebo Medium"/>
                <a:ea typeface="Heebo Medium"/>
                <a:cs typeface="Heebo Medium"/>
                <a:sym typeface="Heebo Medium"/>
              </a:rPr>
              <a:t>MAYORES ESCÁNDALOS DE PRIVACIDAD</a:t>
            </a:r>
          </a:p>
        </p:txBody>
      </p:sp>
      <p:sp>
        <p:nvSpPr>
          <p:cNvPr name="TextBox 5" id="5"/>
          <p:cNvSpPr txBox="true"/>
          <p:nvPr/>
        </p:nvSpPr>
        <p:spPr>
          <a:xfrm rot="0">
            <a:off x="3340112" y="3202349"/>
            <a:ext cx="11607776" cy="523875"/>
          </a:xfrm>
          <a:prstGeom prst="rect">
            <a:avLst/>
          </a:prstGeom>
        </p:spPr>
        <p:txBody>
          <a:bodyPr anchor="t" rtlCol="false" tIns="0" lIns="0" bIns="0" rIns="0">
            <a:spAutoFit/>
          </a:bodyPr>
          <a:lstStyle/>
          <a:p>
            <a:pPr algn="ctr">
              <a:lnSpc>
                <a:spcPts val="4200"/>
              </a:lnSpc>
            </a:pPr>
            <a:r>
              <a:rPr lang="en-US" sz="3000">
                <a:solidFill>
                  <a:srgbClr val="FFFFFF"/>
                </a:solidFill>
                <a:latin typeface="Heebo"/>
                <a:ea typeface="Heebo"/>
                <a:cs typeface="Heebo"/>
                <a:sym typeface="Heebo"/>
              </a:rPr>
              <a:t>Escándalo de Cambridge Analytica.</a:t>
            </a:r>
          </a:p>
        </p:txBody>
      </p:sp>
      <p:sp>
        <p:nvSpPr>
          <p:cNvPr name="TextBox 6" id="6"/>
          <p:cNvSpPr txBox="true"/>
          <p:nvPr/>
        </p:nvSpPr>
        <p:spPr>
          <a:xfrm rot="0">
            <a:off x="3340112" y="4400247"/>
            <a:ext cx="11607776" cy="523875"/>
          </a:xfrm>
          <a:prstGeom prst="rect">
            <a:avLst/>
          </a:prstGeom>
        </p:spPr>
        <p:txBody>
          <a:bodyPr anchor="t" rtlCol="false" tIns="0" lIns="0" bIns="0" rIns="0">
            <a:spAutoFit/>
          </a:bodyPr>
          <a:lstStyle/>
          <a:p>
            <a:pPr algn="ctr">
              <a:lnSpc>
                <a:spcPts val="4200"/>
              </a:lnSpc>
            </a:pPr>
            <a:r>
              <a:rPr lang="en-US" sz="3000">
                <a:solidFill>
                  <a:srgbClr val="FFFFFF"/>
                </a:solidFill>
                <a:latin typeface="Heebo"/>
                <a:ea typeface="Heebo"/>
                <a:cs typeface="Heebo"/>
                <a:sym typeface="Heebo"/>
              </a:rPr>
              <a:t>Filtraciones de Edward Snowden.</a:t>
            </a:r>
          </a:p>
        </p:txBody>
      </p:sp>
      <p:sp>
        <p:nvSpPr>
          <p:cNvPr name="TextBox 7" id="7"/>
          <p:cNvSpPr txBox="true"/>
          <p:nvPr/>
        </p:nvSpPr>
        <p:spPr>
          <a:xfrm rot="0">
            <a:off x="3340112" y="5598144"/>
            <a:ext cx="11607776" cy="523875"/>
          </a:xfrm>
          <a:prstGeom prst="rect">
            <a:avLst/>
          </a:prstGeom>
        </p:spPr>
        <p:txBody>
          <a:bodyPr anchor="t" rtlCol="false" tIns="0" lIns="0" bIns="0" rIns="0">
            <a:spAutoFit/>
          </a:bodyPr>
          <a:lstStyle/>
          <a:p>
            <a:pPr algn="ctr">
              <a:lnSpc>
                <a:spcPts val="4200"/>
              </a:lnSpc>
            </a:pPr>
            <a:r>
              <a:rPr lang="en-US" sz="3000">
                <a:solidFill>
                  <a:srgbClr val="FFFFFF"/>
                </a:solidFill>
                <a:latin typeface="Heebo"/>
                <a:ea typeface="Heebo"/>
                <a:cs typeface="Heebo"/>
                <a:sym typeface="Heebo"/>
              </a:rPr>
              <a:t>Hackeo de Yahoo (2013).</a:t>
            </a:r>
          </a:p>
        </p:txBody>
      </p:sp>
      <p:sp>
        <p:nvSpPr>
          <p:cNvPr name="TextBox 8" id="8"/>
          <p:cNvSpPr txBox="true"/>
          <p:nvPr/>
        </p:nvSpPr>
        <p:spPr>
          <a:xfrm rot="0">
            <a:off x="3340112" y="6796041"/>
            <a:ext cx="11607776" cy="523875"/>
          </a:xfrm>
          <a:prstGeom prst="rect">
            <a:avLst/>
          </a:prstGeom>
        </p:spPr>
        <p:txBody>
          <a:bodyPr anchor="t" rtlCol="false" tIns="0" lIns="0" bIns="0" rIns="0">
            <a:spAutoFit/>
          </a:bodyPr>
          <a:lstStyle/>
          <a:p>
            <a:pPr algn="ctr">
              <a:lnSpc>
                <a:spcPts val="4200"/>
              </a:lnSpc>
            </a:pPr>
            <a:r>
              <a:rPr lang="en-US" sz="3000">
                <a:solidFill>
                  <a:srgbClr val="FFFFFF"/>
                </a:solidFill>
                <a:latin typeface="Heebo"/>
                <a:ea typeface="Heebo"/>
                <a:cs typeface="Heebo"/>
                <a:sym typeface="Heebo"/>
              </a:rPr>
              <a:t>Fugas de datos de Equifax (2017).</a:t>
            </a:r>
          </a:p>
        </p:txBody>
      </p:sp>
      <p:sp>
        <p:nvSpPr>
          <p:cNvPr name="TextBox 9" id="9"/>
          <p:cNvSpPr txBox="true"/>
          <p:nvPr/>
        </p:nvSpPr>
        <p:spPr>
          <a:xfrm rot="0">
            <a:off x="3340112" y="7993939"/>
            <a:ext cx="11607776" cy="523875"/>
          </a:xfrm>
          <a:prstGeom prst="rect">
            <a:avLst/>
          </a:prstGeom>
        </p:spPr>
        <p:txBody>
          <a:bodyPr anchor="t" rtlCol="false" tIns="0" lIns="0" bIns="0" rIns="0">
            <a:spAutoFit/>
          </a:bodyPr>
          <a:lstStyle/>
          <a:p>
            <a:pPr algn="ctr">
              <a:lnSpc>
                <a:spcPts val="4200"/>
              </a:lnSpc>
            </a:pPr>
            <a:r>
              <a:rPr lang="en-US" sz="3000">
                <a:solidFill>
                  <a:srgbClr val="FFFFFF"/>
                </a:solidFill>
                <a:latin typeface="Heebo"/>
                <a:ea typeface="Heebo"/>
                <a:cs typeface="Heebo"/>
                <a:sym typeface="Heebo"/>
              </a:rPr>
              <a:t>Incidentes de Facebook (2019).</a:t>
            </a:r>
          </a:p>
        </p:txBody>
      </p:sp>
      <p:sp>
        <p:nvSpPr>
          <p:cNvPr name="AutoShape 10" id="10"/>
          <p:cNvSpPr/>
          <p:nvPr/>
        </p:nvSpPr>
        <p:spPr>
          <a:xfrm rot="0">
            <a:off x="3340112" y="4087048"/>
            <a:ext cx="11607776" cy="0"/>
          </a:xfrm>
          <a:prstGeom prst="line">
            <a:avLst/>
          </a:prstGeom>
          <a:ln cap="rnd" w="19050">
            <a:solidFill>
              <a:srgbClr val="64E688">
                <a:alpha val="49804"/>
              </a:srgbClr>
            </a:solidFill>
            <a:prstDash val="solid"/>
            <a:headEnd type="none" len="sm" w="sm"/>
            <a:tailEnd type="none" len="sm" w="sm"/>
          </a:ln>
        </p:spPr>
      </p:sp>
      <p:sp>
        <p:nvSpPr>
          <p:cNvPr name="AutoShape 11" id="11"/>
          <p:cNvSpPr/>
          <p:nvPr/>
        </p:nvSpPr>
        <p:spPr>
          <a:xfrm rot="0">
            <a:off x="3340112" y="5284945"/>
            <a:ext cx="11607776" cy="0"/>
          </a:xfrm>
          <a:prstGeom prst="line">
            <a:avLst/>
          </a:prstGeom>
          <a:ln cap="rnd" w="19050">
            <a:solidFill>
              <a:srgbClr val="64E688">
                <a:alpha val="49804"/>
              </a:srgbClr>
            </a:solidFill>
            <a:prstDash val="solid"/>
            <a:headEnd type="none" len="sm" w="sm"/>
            <a:tailEnd type="none" len="sm" w="sm"/>
          </a:ln>
        </p:spPr>
      </p:sp>
      <p:sp>
        <p:nvSpPr>
          <p:cNvPr name="AutoShape 12" id="12"/>
          <p:cNvSpPr/>
          <p:nvPr/>
        </p:nvSpPr>
        <p:spPr>
          <a:xfrm rot="0">
            <a:off x="3340112" y="6482843"/>
            <a:ext cx="11607776" cy="0"/>
          </a:xfrm>
          <a:prstGeom prst="line">
            <a:avLst/>
          </a:prstGeom>
          <a:ln cap="rnd" w="19050">
            <a:solidFill>
              <a:srgbClr val="64E688">
                <a:alpha val="49804"/>
              </a:srgbClr>
            </a:solidFill>
            <a:prstDash val="solid"/>
            <a:headEnd type="none" len="sm" w="sm"/>
            <a:tailEnd type="none" len="sm" w="sm"/>
          </a:ln>
        </p:spPr>
      </p:sp>
      <p:sp>
        <p:nvSpPr>
          <p:cNvPr name="AutoShape 13" id="13"/>
          <p:cNvSpPr/>
          <p:nvPr/>
        </p:nvSpPr>
        <p:spPr>
          <a:xfrm rot="0">
            <a:off x="3340112" y="7680740"/>
            <a:ext cx="11607776" cy="0"/>
          </a:xfrm>
          <a:prstGeom prst="line">
            <a:avLst/>
          </a:prstGeom>
          <a:ln cap="rnd" w="19050">
            <a:solidFill>
              <a:srgbClr val="64E688">
                <a:alpha val="49804"/>
              </a:srgbClr>
            </a:solidFill>
            <a:prstDash val="solid"/>
            <a:headEnd type="none" len="sm" w="sm"/>
            <a:tailEnd type="none" len="sm" w="sm"/>
          </a:ln>
        </p:spPr>
      </p:sp>
      <p:sp>
        <p:nvSpPr>
          <p:cNvPr name="AutoShape 14" id="14"/>
          <p:cNvSpPr/>
          <p:nvPr/>
        </p:nvSpPr>
        <p:spPr>
          <a:xfrm rot="0">
            <a:off x="3340112" y="8878638"/>
            <a:ext cx="11607776" cy="0"/>
          </a:xfrm>
          <a:prstGeom prst="line">
            <a:avLst/>
          </a:prstGeom>
          <a:ln cap="rnd" w="19050">
            <a:solidFill>
              <a:srgbClr val="64E688">
                <a:alpha val="49804"/>
              </a:srgbClr>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5237310" y="1251460"/>
            <a:ext cx="7813380" cy="7784080"/>
          </a:xfrm>
          <a:custGeom>
            <a:avLst/>
            <a:gdLst/>
            <a:ahLst/>
            <a:cxnLst/>
            <a:rect r="r" b="b" t="t" l="l"/>
            <a:pathLst>
              <a:path h="7784080" w="7813380">
                <a:moveTo>
                  <a:pt x="0" y="0"/>
                </a:moveTo>
                <a:lnTo>
                  <a:pt x="7813380" y="0"/>
                </a:lnTo>
                <a:lnTo>
                  <a:pt x="7813380" y="7784080"/>
                </a:lnTo>
                <a:lnTo>
                  <a:pt x="0" y="7784080"/>
                </a:lnTo>
                <a:lnTo>
                  <a:pt x="0" y="0"/>
                </a:lnTo>
                <a:close/>
              </a:path>
            </a:pathLst>
          </a:custGeom>
          <a:blipFill>
            <a:blip r:embed="rId2">
              <a:alphaModFix amt="12000"/>
            </a:blip>
            <a:stretch>
              <a:fillRect l="0" t="0" r="0" b="0"/>
            </a:stretch>
          </a:blipFill>
        </p:spPr>
      </p:sp>
      <p:grpSp>
        <p:nvGrpSpPr>
          <p:cNvPr name="Group 3" id="3"/>
          <p:cNvGrpSpPr/>
          <p:nvPr/>
        </p:nvGrpSpPr>
        <p:grpSpPr>
          <a:xfrm rot="0">
            <a:off x="2652177" y="2939980"/>
            <a:ext cx="12983647" cy="4407041"/>
            <a:chOff x="0" y="0"/>
            <a:chExt cx="17311529" cy="5876054"/>
          </a:xfrm>
        </p:grpSpPr>
        <p:sp>
          <p:nvSpPr>
            <p:cNvPr name="TextBox 4" id="4"/>
            <p:cNvSpPr txBox="true"/>
            <p:nvPr/>
          </p:nvSpPr>
          <p:spPr>
            <a:xfrm rot="0">
              <a:off x="0" y="-8114"/>
              <a:ext cx="17311529" cy="1635125"/>
            </a:xfrm>
            <a:prstGeom prst="rect">
              <a:avLst/>
            </a:prstGeom>
          </p:spPr>
          <p:txBody>
            <a:bodyPr anchor="t" rtlCol="false" tIns="0" lIns="0" bIns="0" rIns="0">
              <a:spAutoFit/>
            </a:bodyPr>
            <a:lstStyle/>
            <a:p>
              <a:pPr algn="ctr">
                <a:lnSpc>
                  <a:spcPts val="9600"/>
                </a:lnSpc>
              </a:pPr>
              <a:r>
                <a:rPr lang="en-US" b="true" sz="8000">
                  <a:solidFill>
                    <a:srgbClr val="64E688"/>
                  </a:solidFill>
                  <a:latin typeface="Heebo Bold"/>
                  <a:ea typeface="Heebo Bold"/>
                  <a:cs typeface="Heebo Bold"/>
                  <a:sym typeface="Heebo Bold"/>
                </a:rPr>
                <a:t>Historia de los spyware</a:t>
              </a:r>
            </a:p>
          </p:txBody>
        </p:sp>
        <p:sp>
          <p:nvSpPr>
            <p:cNvPr name="TextBox 5" id="5"/>
            <p:cNvSpPr txBox="true"/>
            <p:nvPr/>
          </p:nvSpPr>
          <p:spPr>
            <a:xfrm rot="0">
              <a:off x="0" y="3044730"/>
              <a:ext cx="17311529" cy="2809875"/>
            </a:xfrm>
            <a:prstGeom prst="rect">
              <a:avLst/>
            </a:prstGeom>
          </p:spPr>
          <p:txBody>
            <a:bodyPr anchor="t" rtlCol="false" tIns="0" lIns="0" bIns="0" rIns="0">
              <a:spAutoFit/>
            </a:bodyPr>
            <a:lstStyle/>
            <a:p>
              <a:pPr algn="ctr">
                <a:lnSpc>
                  <a:spcPts val="4200"/>
                </a:lnSpc>
              </a:pPr>
              <a:r>
                <a:rPr lang="en-US" sz="3000" b="true">
                  <a:solidFill>
                    <a:srgbClr val="FFFFFF"/>
                  </a:solidFill>
                  <a:latin typeface="Heebo Medium"/>
                  <a:ea typeface="Heebo Medium"/>
                  <a:cs typeface="Heebo Medium"/>
                  <a:sym typeface="Heebo Medium"/>
                </a:rPr>
                <a:t>Los spyware surgieron en la década de 1990 como herramientas para recopilar información sin el conocimiento del usuario, evolucionando con el tiempo hacia software más sofisticado que puede robar datos personales.</a:t>
              </a:r>
            </a:p>
            <a:p>
              <a:pPr algn="ctr">
                <a:lnSpc>
                  <a:spcPts val="4200"/>
                </a:lnSpc>
              </a:pPr>
            </a:p>
          </p:txBody>
        </p:sp>
        <p:sp>
          <p:nvSpPr>
            <p:cNvPr name="AutoShape 6" id="6"/>
            <p:cNvSpPr/>
            <p:nvPr/>
          </p:nvSpPr>
          <p:spPr>
            <a:xfrm>
              <a:off x="0" y="2359189"/>
              <a:ext cx="17311529" cy="0"/>
            </a:xfrm>
            <a:prstGeom prst="line">
              <a:avLst/>
            </a:prstGeom>
            <a:ln cap="rnd" w="25400">
              <a:solidFill>
                <a:srgbClr val="64E688"/>
              </a:solidFill>
              <a:prstDash val="solid"/>
              <a:headEnd type="none" len="sm" w="sm"/>
              <a:tailEnd type="none" len="sm" w="sm"/>
            </a:ln>
          </p:spPr>
        </p:sp>
      </p:grpSp>
      <p:sp>
        <p:nvSpPr>
          <p:cNvPr name="Freeform 7" id="7"/>
          <p:cNvSpPr/>
          <p:nvPr/>
        </p:nvSpPr>
        <p:spPr>
          <a:xfrm flipH="false" flipV="false" rot="0">
            <a:off x="15363440" y="560457"/>
            <a:ext cx="2308255" cy="2100512"/>
          </a:xfrm>
          <a:custGeom>
            <a:avLst/>
            <a:gdLst/>
            <a:ahLst/>
            <a:cxnLst/>
            <a:rect r="r" b="b" t="t" l="l"/>
            <a:pathLst>
              <a:path h="2100512" w="2308255">
                <a:moveTo>
                  <a:pt x="0" y="0"/>
                </a:moveTo>
                <a:lnTo>
                  <a:pt x="2308255" y="0"/>
                </a:lnTo>
                <a:lnTo>
                  <a:pt x="2308255" y="2100512"/>
                </a:lnTo>
                <a:lnTo>
                  <a:pt x="0" y="2100512"/>
                </a:lnTo>
                <a:lnTo>
                  <a:pt x="0" y="0"/>
                </a:lnTo>
                <a:close/>
              </a:path>
            </a:pathLst>
          </a:custGeom>
          <a:blipFill>
            <a:blip r:embed="rId3"/>
            <a:stretch>
              <a:fillRect l="0" t="0" r="0" b="0"/>
            </a:stretch>
          </a:blipFill>
        </p:spPr>
      </p:sp>
      <p:sp>
        <p:nvSpPr>
          <p:cNvPr name="Freeform 8" id="8"/>
          <p:cNvSpPr/>
          <p:nvPr/>
        </p:nvSpPr>
        <p:spPr>
          <a:xfrm flipH="false" flipV="false" rot="0">
            <a:off x="882225" y="8681592"/>
            <a:ext cx="2421194" cy="2230525"/>
          </a:xfrm>
          <a:custGeom>
            <a:avLst/>
            <a:gdLst/>
            <a:ahLst/>
            <a:cxnLst/>
            <a:rect r="r" b="b" t="t" l="l"/>
            <a:pathLst>
              <a:path h="2230525" w="2421194">
                <a:moveTo>
                  <a:pt x="0" y="0"/>
                </a:moveTo>
                <a:lnTo>
                  <a:pt x="2421194" y="0"/>
                </a:lnTo>
                <a:lnTo>
                  <a:pt x="2421194" y="2230525"/>
                </a:lnTo>
                <a:lnTo>
                  <a:pt x="0" y="2230525"/>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2831688" y="5704669"/>
            <a:ext cx="7212561" cy="7745031"/>
          </a:xfrm>
          <a:custGeom>
            <a:avLst/>
            <a:gdLst/>
            <a:ahLst/>
            <a:cxnLst/>
            <a:rect r="r" b="b" t="t" l="l"/>
            <a:pathLst>
              <a:path h="7745031" w="7212561">
                <a:moveTo>
                  <a:pt x="0" y="0"/>
                </a:moveTo>
                <a:lnTo>
                  <a:pt x="7212560" y="0"/>
                </a:lnTo>
                <a:lnTo>
                  <a:pt x="7212560" y="7745032"/>
                </a:lnTo>
                <a:lnTo>
                  <a:pt x="0" y="7745032"/>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333695" y="-2722329"/>
            <a:ext cx="6664739" cy="6844405"/>
          </a:xfrm>
          <a:custGeom>
            <a:avLst/>
            <a:gdLst/>
            <a:ahLst/>
            <a:cxnLst/>
            <a:rect r="r" b="b" t="t" l="l"/>
            <a:pathLst>
              <a:path h="6844405" w="6664739">
                <a:moveTo>
                  <a:pt x="0" y="0"/>
                </a:moveTo>
                <a:lnTo>
                  <a:pt x="6664740" y="0"/>
                </a:lnTo>
                <a:lnTo>
                  <a:pt x="6664740" y="6844405"/>
                </a:lnTo>
                <a:lnTo>
                  <a:pt x="0" y="6844405"/>
                </a:lnTo>
                <a:lnTo>
                  <a:pt x="0" y="0"/>
                </a:lnTo>
                <a:close/>
              </a:path>
            </a:pathLst>
          </a:custGeom>
          <a:blipFill>
            <a:blip r:embed="rId3">
              <a:alphaModFix amt="18999"/>
            </a:blip>
            <a:stretch>
              <a:fillRect l="0" t="0" r="0" b="0"/>
            </a:stretch>
          </a:blipFill>
        </p:spPr>
      </p:sp>
      <p:sp>
        <p:nvSpPr>
          <p:cNvPr name="TextBox 4" id="4"/>
          <p:cNvSpPr txBox="true"/>
          <p:nvPr/>
        </p:nvSpPr>
        <p:spPr>
          <a:xfrm rot="0">
            <a:off x="2384630" y="1389312"/>
            <a:ext cx="13518740" cy="729615"/>
          </a:xfrm>
          <a:prstGeom prst="rect">
            <a:avLst/>
          </a:prstGeom>
        </p:spPr>
        <p:txBody>
          <a:bodyPr anchor="t" rtlCol="false" tIns="0" lIns="0" bIns="0" rIns="0">
            <a:spAutoFit/>
          </a:bodyPr>
          <a:lstStyle/>
          <a:p>
            <a:pPr algn="ctr">
              <a:lnSpc>
                <a:spcPts val="5984"/>
              </a:lnSpc>
            </a:pPr>
            <a:r>
              <a:rPr lang="en-US" b="true" sz="4274">
                <a:solidFill>
                  <a:srgbClr val="64E688"/>
                </a:solidFill>
                <a:latin typeface="Heebo Medium"/>
                <a:ea typeface="Heebo Medium"/>
                <a:cs typeface="Heebo Medium"/>
                <a:sym typeface="Heebo Medium"/>
              </a:rPr>
              <a:t>METODOS DE PROTECCIÓN CONTRA LOS SPYWARE</a:t>
            </a:r>
          </a:p>
        </p:txBody>
      </p:sp>
      <p:sp>
        <p:nvSpPr>
          <p:cNvPr name="TextBox 5" id="5"/>
          <p:cNvSpPr txBox="true"/>
          <p:nvPr/>
        </p:nvSpPr>
        <p:spPr>
          <a:xfrm rot="0">
            <a:off x="3340112" y="3202349"/>
            <a:ext cx="11607776" cy="523875"/>
          </a:xfrm>
          <a:prstGeom prst="rect">
            <a:avLst/>
          </a:prstGeom>
        </p:spPr>
        <p:txBody>
          <a:bodyPr anchor="t" rtlCol="false" tIns="0" lIns="0" bIns="0" rIns="0">
            <a:spAutoFit/>
          </a:bodyPr>
          <a:lstStyle/>
          <a:p>
            <a:pPr algn="ctr">
              <a:lnSpc>
                <a:spcPts val="4200"/>
              </a:lnSpc>
            </a:pPr>
            <a:r>
              <a:rPr lang="en-US" sz="3000">
                <a:solidFill>
                  <a:srgbClr val="FFFFFF"/>
                </a:solidFill>
                <a:latin typeface="Heebo"/>
                <a:ea typeface="Heebo"/>
                <a:cs typeface="Heebo"/>
                <a:sym typeface="Heebo"/>
              </a:rPr>
              <a:t>Uso de software antivirus.</a:t>
            </a:r>
          </a:p>
        </p:txBody>
      </p:sp>
      <p:sp>
        <p:nvSpPr>
          <p:cNvPr name="TextBox 6" id="6"/>
          <p:cNvSpPr txBox="true"/>
          <p:nvPr/>
        </p:nvSpPr>
        <p:spPr>
          <a:xfrm rot="0">
            <a:off x="3340112" y="4400247"/>
            <a:ext cx="11607776" cy="523875"/>
          </a:xfrm>
          <a:prstGeom prst="rect">
            <a:avLst/>
          </a:prstGeom>
        </p:spPr>
        <p:txBody>
          <a:bodyPr anchor="t" rtlCol="false" tIns="0" lIns="0" bIns="0" rIns="0">
            <a:spAutoFit/>
          </a:bodyPr>
          <a:lstStyle/>
          <a:p>
            <a:pPr algn="ctr">
              <a:lnSpc>
                <a:spcPts val="4200"/>
              </a:lnSpc>
            </a:pPr>
            <a:r>
              <a:rPr lang="en-US" sz="3000">
                <a:solidFill>
                  <a:srgbClr val="FFFFFF"/>
                </a:solidFill>
                <a:latin typeface="Heebo"/>
                <a:ea typeface="Heebo"/>
                <a:cs typeface="Heebo"/>
                <a:sym typeface="Heebo"/>
              </a:rPr>
              <a:t>Actualizaciones regulares del sistema operativo.</a:t>
            </a:r>
          </a:p>
        </p:txBody>
      </p:sp>
      <p:sp>
        <p:nvSpPr>
          <p:cNvPr name="TextBox 7" id="7"/>
          <p:cNvSpPr txBox="true"/>
          <p:nvPr/>
        </p:nvSpPr>
        <p:spPr>
          <a:xfrm rot="0">
            <a:off x="3340112" y="5598144"/>
            <a:ext cx="11607776" cy="523875"/>
          </a:xfrm>
          <a:prstGeom prst="rect">
            <a:avLst/>
          </a:prstGeom>
        </p:spPr>
        <p:txBody>
          <a:bodyPr anchor="t" rtlCol="false" tIns="0" lIns="0" bIns="0" rIns="0">
            <a:spAutoFit/>
          </a:bodyPr>
          <a:lstStyle/>
          <a:p>
            <a:pPr algn="ctr">
              <a:lnSpc>
                <a:spcPts val="4200"/>
              </a:lnSpc>
            </a:pPr>
            <a:r>
              <a:rPr lang="en-US" sz="3000">
                <a:solidFill>
                  <a:srgbClr val="FFFFFF"/>
                </a:solidFill>
                <a:latin typeface="Heebo"/>
                <a:ea typeface="Heebo"/>
                <a:cs typeface="Heebo"/>
                <a:sym typeface="Heebo"/>
              </a:rPr>
              <a:t>Evitar descargas de fuentes no confiables.</a:t>
            </a:r>
          </a:p>
        </p:txBody>
      </p:sp>
      <p:sp>
        <p:nvSpPr>
          <p:cNvPr name="TextBox 8" id="8"/>
          <p:cNvSpPr txBox="true"/>
          <p:nvPr/>
        </p:nvSpPr>
        <p:spPr>
          <a:xfrm rot="0">
            <a:off x="3340112" y="6796041"/>
            <a:ext cx="11607776" cy="523875"/>
          </a:xfrm>
          <a:prstGeom prst="rect">
            <a:avLst/>
          </a:prstGeom>
        </p:spPr>
        <p:txBody>
          <a:bodyPr anchor="t" rtlCol="false" tIns="0" lIns="0" bIns="0" rIns="0">
            <a:spAutoFit/>
          </a:bodyPr>
          <a:lstStyle/>
          <a:p>
            <a:pPr algn="ctr">
              <a:lnSpc>
                <a:spcPts val="4200"/>
              </a:lnSpc>
            </a:pPr>
            <a:r>
              <a:rPr lang="en-US" sz="3000">
                <a:solidFill>
                  <a:srgbClr val="FFFFFF"/>
                </a:solidFill>
                <a:latin typeface="Heebo"/>
                <a:ea typeface="Heebo"/>
                <a:cs typeface="Heebo"/>
                <a:sym typeface="Heebo"/>
              </a:rPr>
              <a:t>Configuración adecuada del navegador.</a:t>
            </a:r>
          </a:p>
        </p:txBody>
      </p:sp>
      <p:sp>
        <p:nvSpPr>
          <p:cNvPr name="TextBox 9" id="9"/>
          <p:cNvSpPr txBox="true"/>
          <p:nvPr/>
        </p:nvSpPr>
        <p:spPr>
          <a:xfrm rot="0">
            <a:off x="3340112" y="7993939"/>
            <a:ext cx="11607776" cy="523875"/>
          </a:xfrm>
          <a:prstGeom prst="rect">
            <a:avLst/>
          </a:prstGeom>
        </p:spPr>
        <p:txBody>
          <a:bodyPr anchor="t" rtlCol="false" tIns="0" lIns="0" bIns="0" rIns="0">
            <a:spAutoFit/>
          </a:bodyPr>
          <a:lstStyle/>
          <a:p>
            <a:pPr algn="ctr">
              <a:lnSpc>
                <a:spcPts val="4200"/>
              </a:lnSpc>
            </a:pPr>
            <a:r>
              <a:rPr lang="en-US" sz="3000">
                <a:solidFill>
                  <a:srgbClr val="FFFFFF"/>
                </a:solidFill>
                <a:latin typeface="Heebo"/>
                <a:ea typeface="Heebo"/>
                <a:cs typeface="Heebo"/>
                <a:sym typeface="Heebo"/>
              </a:rPr>
              <a:t>Educación sobre phishing y amenazas cibernéticas.</a:t>
            </a:r>
          </a:p>
        </p:txBody>
      </p:sp>
      <p:sp>
        <p:nvSpPr>
          <p:cNvPr name="AutoShape 10" id="10"/>
          <p:cNvSpPr/>
          <p:nvPr/>
        </p:nvSpPr>
        <p:spPr>
          <a:xfrm rot="0">
            <a:off x="3340112" y="4087048"/>
            <a:ext cx="11607776" cy="0"/>
          </a:xfrm>
          <a:prstGeom prst="line">
            <a:avLst/>
          </a:prstGeom>
          <a:ln cap="rnd" w="19050">
            <a:solidFill>
              <a:srgbClr val="64E688">
                <a:alpha val="49804"/>
              </a:srgbClr>
            </a:solidFill>
            <a:prstDash val="solid"/>
            <a:headEnd type="none" len="sm" w="sm"/>
            <a:tailEnd type="none" len="sm" w="sm"/>
          </a:ln>
        </p:spPr>
      </p:sp>
      <p:sp>
        <p:nvSpPr>
          <p:cNvPr name="AutoShape 11" id="11"/>
          <p:cNvSpPr/>
          <p:nvPr/>
        </p:nvSpPr>
        <p:spPr>
          <a:xfrm rot="0">
            <a:off x="3340112" y="5284945"/>
            <a:ext cx="11607776" cy="0"/>
          </a:xfrm>
          <a:prstGeom prst="line">
            <a:avLst/>
          </a:prstGeom>
          <a:ln cap="rnd" w="19050">
            <a:solidFill>
              <a:srgbClr val="64E688">
                <a:alpha val="49804"/>
              </a:srgbClr>
            </a:solidFill>
            <a:prstDash val="solid"/>
            <a:headEnd type="none" len="sm" w="sm"/>
            <a:tailEnd type="none" len="sm" w="sm"/>
          </a:ln>
        </p:spPr>
      </p:sp>
      <p:sp>
        <p:nvSpPr>
          <p:cNvPr name="AutoShape 12" id="12"/>
          <p:cNvSpPr/>
          <p:nvPr/>
        </p:nvSpPr>
        <p:spPr>
          <a:xfrm rot="0">
            <a:off x="3340112" y="6482843"/>
            <a:ext cx="11607776" cy="0"/>
          </a:xfrm>
          <a:prstGeom prst="line">
            <a:avLst/>
          </a:prstGeom>
          <a:ln cap="rnd" w="19050">
            <a:solidFill>
              <a:srgbClr val="64E688">
                <a:alpha val="49804"/>
              </a:srgbClr>
            </a:solidFill>
            <a:prstDash val="solid"/>
            <a:headEnd type="none" len="sm" w="sm"/>
            <a:tailEnd type="none" len="sm" w="sm"/>
          </a:ln>
        </p:spPr>
      </p:sp>
      <p:sp>
        <p:nvSpPr>
          <p:cNvPr name="AutoShape 13" id="13"/>
          <p:cNvSpPr/>
          <p:nvPr/>
        </p:nvSpPr>
        <p:spPr>
          <a:xfrm rot="0">
            <a:off x="3340112" y="7680740"/>
            <a:ext cx="11607776" cy="0"/>
          </a:xfrm>
          <a:prstGeom prst="line">
            <a:avLst/>
          </a:prstGeom>
          <a:ln cap="rnd" w="19050">
            <a:solidFill>
              <a:srgbClr val="64E688">
                <a:alpha val="49804"/>
              </a:srgbClr>
            </a:solidFill>
            <a:prstDash val="solid"/>
            <a:headEnd type="none" len="sm" w="sm"/>
            <a:tailEnd type="none" len="sm" w="sm"/>
          </a:ln>
        </p:spPr>
      </p:sp>
      <p:sp>
        <p:nvSpPr>
          <p:cNvPr name="AutoShape 14" id="14"/>
          <p:cNvSpPr/>
          <p:nvPr/>
        </p:nvSpPr>
        <p:spPr>
          <a:xfrm rot="0">
            <a:off x="3340112" y="8878638"/>
            <a:ext cx="11607776" cy="0"/>
          </a:xfrm>
          <a:prstGeom prst="line">
            <a:avLst/>
          </a:prstGeom>
          <a:ln cap="rnd" w="19050">
            <a:solidFill>
              <a:srgbClr val="64E688">
                <a:alpha val="49804"/>
              </a:srgbClr>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grpSp>
        <p:nvGrpSpPr>
          <p:cNvPr name="Group 3" id="3"/>
          <p:cNvGrpSpPr/>
          <p:nvPr/>
        </p:nvGrpSpPr>
        <p:grpSpPr>
          <a:xfrm rot="0">
            <a:off x="1578913" y="3045218"/>
            <a:ext cx="10624757" cy="5246614"/>
            <a:chOff x="0" y="0"/>
            <a:chExt cx="41358138" cy="20423074"/>
          </a:xfrm>
        </p:grpSpPr>
        <p:sp>
          <p:nvSpPr>
            <p:cNvPr name="Freeform 4" id="4"/>
            <p:cNvSpPr/>
            <p:nvPr/>
          </p:nvSpPr>
          <p:spPr>
            <a:xfrm flipH="false" flipV="false" rot="0">
              <a:off x="0" y="0"/>
              <a:ext cx="41358139" cy="20423074"/>
            </a:xfrm>
            <a:custGeom>
              <a:avLst/>
              <a:gdLst/>
              <a:ahLst/>
              <a:cxnLst/>
              <a:rect r="r" b="b" t="t" l="l"/>
              <a:pathLst>
                <a:path h="20423074" w="41358139">
                  <a:moveTo>
                    <a:pt x="41233678" y="59690"/>
                  </a:moveTo>
                  <a:cubicBezTo>
                    <a:pt x="41269239" y="59690"/>
                    <a:pt x="41298447" y="88900"/>
                    <a:pt x="41298447" y="124460"/>
                  </a:cubicBezTo>
                  <a:lnTo>
                    <a:pt x="41298447" y="20298614"/>
                  </a:lnTo>
                  <a:cubicBezTo>
                    <a:pt x="41298447" y="20334174"/>
                    <a:pt x="41269239" y="20363385"/>
                    <a:pt x="41233678" y="20363385"/>
                  </a:cubicBezTo>
                  <a:lnTo>
                    <a:pt x="124460" y="20363385"/>
                  </a:lnTo>
                  <a:cubicBezTo>
                    <a:pt x="88900" y="20363385"/>
                    <a:pt x="59690" y="20334174"/>
                    <a:pt x="59690" y="20298614"/>
                  </a:cubicBezTo>
                  <a:lnTo>
                    <a:pt x="59690" y="124460"/>
                  </a:lnTo>
                  <a:cubicBezTo>
                    <a:pt x="59690" y="88900"/>
                    <a:pt x="88900" y="59690"/>
                    <a:pt x="124460" y="59690"/>
                  </a:cubicBezTo>
                  <a:lnTo>
                    <a:pt x="41233678" y="59690"/>
                  </a:lnTo>
                  <a:moveTo>
                    <a:pt x="41233678" y="0"/>
                  </a:moveTo>
                  <a:lnTo>
                    <a:pt x="124460" y="0"/>
                  </a:lnTo>
                  <a:cubicBezTo>
                    <a:pt x="55880" y="0"/>
                    <a:pt x="0" y="55880"/>
                    <a:pt x="0" y="124460"/>
                  </a:cubicBezTo>
                  <a:lnTo>
                    <a:pt x="0" y="20298614"/>
                  </a:lnTo>
                  <a:cubicBezTo>
                    <a:pt x="0" y="20367194"/>
                    <a:pt x="55880" y="20423074"/>
                    <a:pt x="124460" y="20423074"/>
                  </a:cubicBezTo>
                  <a:lnTo>
                    <a:pt x="41233678" y="20423074"/>
                  </a:lnTo>
                  <a:cubicBezTo>
                    <a:pt x="41302257" y="20423074"/>
                    <a:pt x="41358139" y="20367194"/>
                    <a:pt x="41358139" y="20298614"/>
                  </a:cubicBezTo>
                  <a:lnTo>
                    <a:pt x="41358139" y="124460"/>
                  </a:lnTo>
                  <a:cubicBezTo>
                    <a:pt x="41358139" y="55880"/>
                    <a:pt x="41302257" y="0"/>
                    <a:pt x="41233678" y="0"/>
                  </a:cubicBezTo>
                  <a:close/>
                </a:path>
              </a:pathLst>
            </a:custGeom>
            <a:solidFill>
              <a:srgbClr val="64E688">
                <a:alpha val="49804"/>
              </a:srgbClr>
            </a:solidFill>
          </p:spPr>
        </p:sp>
      </p:grpSp>
      <p:sp>
        <p:nvSpPr>
          <p:cNvPr name="Freeform 5" id="5"/>
          <p:cNvSpPr/>
          <p:nvPr/>
        </p:nvSpPr>
        <p:spPr>
          <a:xfrm flipH="false" flipV="false" rot="0">
            <a:off x="11107189" y="1597022"/>
            <a:ext cx="3549227" cy="3644906"/>
          </a:xfrm>
          <a:custGeom>
            <a:avLst/>
            <a:gdLst/>
            <a:ahLst/>
            <a:cxnLst/>
            <a:rect r="r" b="b" t="t" l="l"/>
            <a:pathLst>
              <a:path h="3644906" w="3549227">
                <a:moveTo>
                  <a:pt x="0" y="0"/>
                </a:moveTo>
                <a:lnTo>
                  <a:pt x="3549228" y="0"/>
                </a:lnTo>
                <a:lnTo>
                  <a:pt x="3549228" y="3644906"/>
                </a:lnTo>
                <a:lnTo>
                  <a:pt x="0" y="3644906"/>
                </a:lnTo>
                <a:lnTo>
                  <a:pt x="0" y="0"/>
                </a:lnTo>
                <a:close/>
              </a:path>
            </a:pathLst>
          </a:custGeom>
          <a:blipFill>
            <a:blip r:embed="rId3"/>
            <a:stretch>
              <a:fillRect l="0" t="0" r="0" b="0"/>
            </a:stretch>
          </a:blipFill>
        </p:spPr>
      </p:sp>
      <p:sp>
        <p:nvSpPr>
          <p:cNvPr name="Freeform 6" id="6"/>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4"/>
            <a:stretch>
              <a:fillRect l="0" t="0" r="0" b="0"/>
            </a:stretch>
          </a:blipFill>
        </p:spPr>
      </p:sp>
      <p:sp>
        <p:nvSpPr>
          <p:cNvPr name="TextBox 7" id="7"/>
          <p:cNvSpPr txBox="true"/>
          <p:nvPr/>
        </p:nvSpPr>
        <p:spPr>
          <a:xfrm rot="0">
            <a:off x="3963312" y="9525"/>
            <a:ext cx="10361375" cy="2105025"/>
          </a:xfrm>
          <a:prstGeom prst="rect">
            <a:avLst/>
          </a:prstGeom>
        </p:spPr>
        <p:txBody>
          <a:bodyPr anchor="t" rtlCol="false" tIns="0" lIns="0" bIns="0" rIns="0">
            <a:spAutoFit/>
          </a:bodyPr>
          <a:lstStyle/>
          <a:p>
            <a:pPr algn="l">
              <a:lnSpc>
                <a:spcPts val="8399"/>
              </a:lnSpc>
            </a:pPr>
            <a:r>
              <a:rPr lang="en-US" sz="6999" b="true">
                <a:solidFill>
                  <a:srgbClr val="64E688"/>
                </a:solidFill>
                <a:latin typeface="Heebo Ultra-Bold"/>
                <a:ea typeface="Heebo Ultra-Bold"/>
                <a:cs typeface="Heebo Ultra-Bold"/>
                <a:sym typeface="Heebo Ultra-Bold"/>
              </a:rPr>
              <a:t>Recomendaciones para contraseñas seguras</a:t>
            </a:r>
          </a:p>
        </p:txBody>
      </p:sp>
      <p:sp>
        <p:nvSpPr>
          <p:cNvPr name="TextBox 8" id="8"/>
          <p:cNvSpPr txBox="true"/>
          <p:nvPr/>
        </p:nvSpPr>
        <p:spPr>
          <a:xfrm rot="0">
            <a:off x="2078937" y="3244731"/>
            <a:ext cx="8699663" cy="47809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Heebo"/>
                <a:ea typeface="Heebo"/>
                <a:cs typeface="Heebo"/>
                <a:sym typeface="Heebo"/>
              </a:rPr>
              <a:t>Usar al menos 12 caracteres.</a:t>
            </a:r>
          </a:p>
          <a:p>
            <a:pPr algn="just" marL="734059" indent="-367030" lvl="1">
              <a:lnSpc>
                <a:spcPts val="4759"/>
              </a:lnSpc>
              <a:buFont typeface="Arial"/>
              <a:buChar char="•"/>
            </a:pPr>
            <a:r>
              <a:rPr lang="en-US" sz="3399">
                <a:solidFill>
                  <a:srgbClr val="FFFFFF"/>
                </a:solidFill>
                <a:latin typeface="Heebo"/>
                <a:ea typeface="Heebo"/>
                <a:cs typeface="Heebo"/>
                <a:sym typeface="Heebo"/>
              </a:rPr>
              <a:t>Incluir letras mayúsculas, minúsculas, números y símbolos.</a:t>
            </a:r>
          </a:p>
          <a:p>
            <a:pPr algn="just" marL="734059" indent="-367030" lvl="1">
              <a:lnSpc>
                <a:spcPts val="4759"/>
              </a:lnSpc>
              <a:buFont typeface="Arial"/>
              <a:buChar char="•"/>
            </a:pPr>
            <a:r>
              <a:rPr lang="en-US" sz="3399">
                <a:solidFill>
                  <a:srgbClr val="FFFFFF"/>
                </a:solidFill>
                <a:latin typeface="Heebo"/>
                <a:ea typeface="Heebo"/>
                <a:cs typeface="Heebo"/>
                <a:sym typeface="Heebo"/>
              </a:rPr>
              <a:t>No usar información personal fácilmente accesible.</a:t>
            </a:r>
          </a:p>
          <a:p>
            <a:pPr algn="just" marL="734059" indent="-367030" lvl="1">
              <a:lnSpc>
                <a:spcPts val="4759"/>
              </a:lnSpc>
              <a:buFont typeface="Arial"/>
              <a:buChar char="•"/>
            </a:pPr>
            <a:r>
              <a:rPr lang="en-US" sz="3399">
                <a:solidFill>
                  <a:srgbClr val="FFFFFF"/>
                </a:solidFill>
                <a:latin typeface="Heebo"/>
                <a:ea typeface="Heebo"/>
                <a:cs typeface="Heebo"/>
                <a:sym typeface="Heebo"/>
              </a:rPr>
              <a:t>Cambiar contraseñas regularmente.</a:t>
            </a:r>
          </a:p>
          <a:p>
            <a:pPr algn="just" marL="734059" indent="-367030" lvl="1">
              <a:lnSpc>
                <a:spcPts val="4759"/>
              </a:lnSpc>
              <a:buFont typeface="Arial"/>
              <a:buChar char="•"/>
            </a:pPr>
            <a:r>
              <a:rPr lang="en-US" sz="3399">
                <a:solidFill>
                  <a:srgbClr val="FFFFFF"/>
                </a:solidFill>
                <a:latin typeface="Heebo"/>
                <a:ea typeface="Heebo"/>
                <a:cs typeface="Heebo"/>
                <a:sym typeface="Heebo"/>
              </a:rPr>
              <a:t>Utilizar un gestor de contraseñas.</a:t>
            </a:r>
          </a:p>
          <a:p>
            <a:pPr algn="ctr">
              <a:lnSpc>
                <a:spcPts val="47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4382434" y="1360248"/>
            <a:ext cx="2670030" cy="2449752"/>
          </a:xfrm>
          <a:custGeom>
            <a:avLst/>
            <a:gdLst/>
            <a:ahLst/>
            <a:cxnLst/>
            <a:rect r="r" b="b" t="t" l="l"/>
            <a:pathLst>
              <a:path h="2449752" w="2670030">
                <a:moveTo>
                  <a:pt x="0" y="0"/>
                </a:moveTo>
                <a:lnTo>
                  <a:pt x="2670030" y="0"/>
                </a:lnTo>
                <a:lnTo>
                  <a:pt x="2670030" y="2449752"/>
                </a:lnTo>
                <a:lnTo>
                  <a:pt x="0" y="2449752"/>
                </a:lnTo>
                <a:lnTo>
                  <a:pt x="0" y="0"/>
                </a:lnTo>
                <a:close/>
              </a:path>
            </a:pathLst>
          </a:custGeom>
          <a:blipFill>
            <a:blip r:embed="rId2"/>
            <a:stretch>
              <a:fillRect l="0" t="0" r="0" b="0"/>
            </a:stretch>
          </a:blipFill>
        </p:spPr>
      </p:sp>
      <p:grpSp>
        <p:nvGrpSpPr>
          <p:cNvPr name="Group 3" id="3"/>
          <p:cNvGrpSpPr/>
          <p:nvPr/>
        </p:nvGrpSpPr>
        <p:grpSpPr>
          <a:xfrm rot="0">
            <a:off x="2570551" y="2847872"/>
            <a:ext cx="13146897" cy="4591255"/>
            <a:chOff x="0" y="0"/>
            <a:chExt cx="51175871" cy="17872010"/>
          </a:xfrm>
        </p:grpSpPr>
        <p:sp>
          <p:nvSpPr>
            <p:cNvPr name="Freeform 4" id="4"/>
            <p:cNvSpPr/>
            <p:nvPr/>
          </p:nvSpPr>
          <p:spPr>
            <a:xfrm flipH="false" flipV="false" rot="0">
              <a:off x="0" y="0"/>
              <a:ext cx="51175872" cy="17872010"/>
            </a:xfrm>
            <a:custGeom>
              <a:avLst/>
              <a:gdLst/>
              <a:ahLst/>
              <a:cxnLst/>
              <a:rect r="r" b="b" t="t" l="l"/>
              <a:pathLst>
                <a:path h="17872010" w="51175872">
                  <a:moveTo>
                    <a:pt x="51051411" y="59690"/>
                  </a:moveTo>
                  <a:cubicBezTo>
                    <a:pt x="51086972" y="59690"/>
                    <a:pt x="51116182" y="88900"/>
                    <a:pt x="51116182" y="124460"/>
                  </a:cubicBezTo>
                  <a:lnTo>
                    <a:pt x="51116182" y="17747549"/>
                  </a:lnTo>
                  <a:cubicBezTo>
                    <a:pt x="51116182" y="17783110"/>
                    <a:pt x="51086972" y="17812321"/>
                    <a:pt x="51051411" y="17812321"/>
                  </a:cubicBezTo>
                  <a:lnTo>
                    <a:pt x="124460" y="17812321"/>
                  </a:lnTo>
                  <a:cubicBezTo>
                    <a:pt x="88900" y="17812321"/>
                    <a:pt x="59690" y="17783110"/>
                    <a:pt x="59690" y="17747549"/>
                  </a:cubicBezTo>
                  <a:lnTo>
                    <a:pt x="59690" y="124460"/>
                  </a:lnTo>
                  <a:cubicBezTo>
                    <a:pt x="59690" y="88900"/>
                    <a:pt x="88900" y="59690"/>
                    <a:pt x="124460" y="59690"/>
                  </a:cubicBezTo>
                  <a:lnTo>
                    <a:pt x="51051411" y="59690"/>
                  </a:lnTo>
                  <a:moveTo>
                    <a:pt x="51051411" y="0"/>
                  </a:moveTo>
                  <a:lnTo>
                    <a:pt x="124460" y="0"/>
                  </a:lnTo>
                  <a:cubicBezTo>
                    <a:pt x="55880" y="0"/>
                    <a:pt x="0" y="55880"/>
                    <a:pt x="0" y="124460"/>
                  </a:cubicBezTo>
                  <a:lnTo>
                    <a:pt x="0" y="17747549"/>
                  </a:lnTo>
                  <a:cubicBezTo>
                    <a:pt x="0" y="17816130"/>
                    <a:pt x="55880" y="17872010"/>
                    <a:pt x="124460" y="17872010"/>
                  </a:cubicBezTo>
                  <a:lnTo>
                    <a:pt x="51051411" y="17872010"/>
                  </a:lnTo>
                  <a:cubicBezTo>
                    <a:pt x="51119990" y="17872010"/>
                    <a:pt x="51175872" y="17816130"/>
                    <a:pt x="51175872" y="17747549"/>
                  </a:cubicBezTo>
                  <a:lnTo>
                    <a:pt x="51175872" y="124460"/>
                  </a:lnTo>
                  <a:cubicBezTo>
                    <a:pt x="51175872" y="55880"/>
                    <a:pt x="51119990" y="0"/>
                    <a:pt x="51051411" y="0"/>
                  </a:cubicBezTo>
                  <a:close/>
                </a:path>
              </a:pathLst>
            </a:custGeom>
            <a:solidFill>
              <a:srgbClr val="64E688">
                <a:alpha val="49804"/>
              </a:srgbClr>
            </a:solidFill>
          </p:spPr>
        </p:sp>
      </p:grpSp>
      <p:sp>
        <p:nvSpPr>
          <p:cNvPr name="TextBox 5" id="5"/>
          <p:cNvSpPr txBox="true"/>
          <p:nvPr/>
        </p:nvSpPr>
        <p:spPr>
          <a:xfrm rot="0">
            <a:off x="3454027" y="628547"/>
            <a:ext cx="11379946" cy="1771650"/>
          </a:xfrm>
          <a:prstGeom prst="rect">
            <a:avLst/>
          </a:prstGeom>
        </p:spPr>
        <p:txBody>
          <a:bodyPr anchor="t" rtlCol="false" tIns="0" lIns="0" bIns="0" rIns="0">
            <a:spAutoFit/>
          </a:bodyPr>
          <a:lstStyle/>
          <a:p>
            <a:pPr algn="ctr">
              <a:lnSpc>
                <a:spcPts val="7049"/>
              </a:lnSpc>
            </a:pPr>
            <a:r>
              <a:rPr lang="en-US" b="true" sz="5874">
                <a:solidFill>
                  <a:srgbClr val="64E688"/>
                </a:solidFill>
                <a:latin typeface="Heebo Ultra-Bold"/>
                <a:ea typeface="Heebo Ultra-Bold"/>
                <a:cs typeface="Heebo Ultra-Bold"/>
                <a:sym typeface="Heebo Ultra-Bold"/>
              </a:rPr>
              <a:t>Instalación de antispyware gratuitos</a:t>
            </a:r>
          </a:p>
        </p:txBody>
      </p:sp>
      <p:sp>
        <p:nvSpPr>
          <p:cNvPr name="Freeform 6" id="6"/>
          <p:cNvSpPr/>
          <p:nvPr/>
        </p:nvSpPr>
        <p:spPr>
          <a:xfrm flipH="false" flipV="false" rot="-4526024">
            <a:off x="1326982" y="5400203"/>
            <a:ext cx="3068369" cy="3281678"/>
          </a:xfrm>
          <a:custGeom>
            <a:avLst/>
            <a:gdLst/>
            <a:ahLst/>
            <a:cxnLst/>
            <a:rect r="r" b="b" t="t" l="l"/>
            <a:pathLst>
              <a:path h="3281678" w="3068369">
                <a:moveTo>
                  <a:pt x="0" y="0"/>
                </a:moveTo>
                <a:lnTo>
                  <a:pt x="3068369" y="0"/>
                </a:lnTo>
                <a:lnTo>
                  <a:pt x="3068369" y="3281678"/>
                </a:lnTo>
                <a:lnTo>
                  <a:pt x="0" y="3281678"/>
                </a:lnTo>
                <a:lnTo>
                  <a:pt x="0" y="0"/>
                </a:lnTo>
                <a:close/>
              </a:path>
            </a:pathLst>
          </a:custGeom>
          <a:blipFill>
            <a:blip r:embed="rId3"/>
            <a:stretch>
              <a:fillRect l="0" t="0" r="0" b="0"/>
            </a:stretch>
          </a:blipFill>
        </p:spPr>
      </p:sp>
      <p:sp>
        <p:nvSpPr>
          <p:cNvPr name="TextBox 7" id="7"/>
          <p:cNvSpPr txBox="true"/>
          <p:nvPr/>
        </p:nvSpPr>
        <p:spPr>
          <a:xfrm rot="0">
            <a:off x="4095626" y="4048125"/>
            <a:ext cx="10096749" cy="21240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Heebo"/>
                <a:ea typeface="Heebo"/>
                <a:cs typeface="Heebo"/>
                <a:sym typeface="Heebo"/>
              </a:rPr>
              <a:t>Puede ser conveniente si es un software confiable y bien valorado, ya que ayuda a detectar amenazas. Sin embargo, siempre se debe investigar su reputación para evitar instalar programas maliciosos disfrazados.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5237310" y="1251460"/>
            <a:ext cx="7813380" cy="7784080"/>
          </a:xfrm>
          <a:custGeom>
            <a:avLst/>
            <a:gdLst/>
            <a:ahLst/>
            <a:cxnLst/>
            <a:rect r="r" b="b" t="t" l="l"/>
            <a:pathLst>
              <a:path h="7784080" w="7813380">
                <a:moveTo>
                  <a:pt x="0" y="0"/>
                </a:moveTo>
                <a:lnTo>
                  <a:pt x="7813380" y="0"/>
                </a:lnTo>
                <a:lnTo>
                  <a:pt x="7813380" y="7784080"/>
                </a:lnTo>
                <a:lnTo>
                  <a:pt x="0" y="7784080"/>
                </a:lnTo>
                <a:lnTo>
                  <a:pt x="0" y="0"/>
                </a:lnTo>
                <a:close/>
              </a:path>
            </a:pathLst>
          </a:custGeom>
          <a:blipFill>
            <a:blip r:embed="rId2">
              <a:alphaModFix amt="12000"/>
            </a:blip>
            <a:stretch>
              <a:fillRect l="0" t="0" r="0" b="0"/>
            </a:stretch>
          </a:blipFill>
        </p:spPr>
      </p:sp>
      <p:grpSp>
        <p:nvGrpSpPr>
          <p:cNvPr name="Group 3" id="3"/>
          <p:cNvGrpSpPr/>
          <p:nvPr/>
        </p:nvGrpSpPr>
        <p:grpSpPr>
          <a:xfrm rot="0">
            <a:off x="2652177" y="3753520"/>
            <a:ext cx="12983647" cy="1777859"/>
            <a:chOff x="0" y="0"/>
            <a:chExt cx="17311529" cy="2370478"/>
          </a:xfrm>
        </p:grpSpPr>
        <p:sp>
          <p:nvSpPr>
            <p:cNvPr name="TextBox 4" id="4"/>
            <p:cNvSpPr txBox="true"/>
            <p:nvPr/>
          </p:nvSpPr>
          <p:spPr>
            <a:xfrm rot="0">
              <a:off x="0" y="-9525"/>
              <a:ext cx="17311529" cy="1635125"/>
            </a:xfrm>
            <a:prstGeom prst="rect">
              <a:avLst/>
            </a:prstGeom>
          </p:spPr>
          <p:txBody>
            <a:bodyPr anchor="t" rtlCol="false" tIns="0" lIns="0" bIns="0" rIns="0">
              <a:spAutoFit/>
            </a:bodyPr>
            <a:lstStyle/>
            <a:p>
              <a:pPr algn="ctr">
                <a:lnSpc>
                  <a:spcPts val="9600"/>
                </a:lnSpc>
              </a:pPr>
              <a:r>
                <a:rPr lang="en-US" b="true" sz="8000">
                  <a:solidFill>
                    <a:srgbClr val="FFFFFF"/>
                  </a:solidFill>
                  <a:latin typeface="Heebo Bold"/>
                  <a:ea typeface="Heebo Bold"/>
                  <a:cs typeface="Heebo Bold"/>
                  <a:sym typeface="Heebo Bold"/>
                </a:rPr>
                <a:t>Gracias por su atención</a:t>
              </a:r>
            </a:p>
          </p:txBody>
        </p:sp>
        <p:sp>
          <p:nvSpPr>
            <p:cNvPr name="AutoShape 5" id="5"/>
            <p:cNvSpPr/>
            <p:nvPr/>
          </p:nvSpPr>
          <p:spPr>
            <a:xfrm>
              <a:off x="0" y="2357778"/>
              <a:ext cx="17311529" cy="0"/>
            </a:xfrm>
            <a:prstGeom prst="line">
              <a:avLst/>
            </a:prstGeom>
            <a:ln cap="rnd" w="25400">
              <a:solidFill>
                <a:srgbClr val="64E688"/>
              </a:solidFill>
              <a:prstDash val="solid"/>
              <a:headEnd type="none" len="sm" w="sm"/>
              <a:tailEnd type="none" len="sm" w="sm"/>
            </a:ln>
          </p:spPr>
        </p:sp>
      </p:grpSp>
      <p:sp>
        <p:nvSpPr>
          <p:cNvPr name="Freeform 6" id="6"/>
          <p:cNvSpPr/>
          <p:nvPr/>
        </p:nvSpPr>
        <p:spPr>
          <a:xfrm flipH="false" flipV="false" rot="0">
            <a:off x="15363440" y="560457"/>
            <a:ext cx="2308255" cy="2100512"/>
          </a:xfrm>
          <a:custGeom>
            <a:avLst/>
            <a:gdLst/>
            <a:ahLst/>
            <a:cxnLst/>
            <a:rect r="r" b="b" t="t" l="l"/>
            <a:pathLst>
              <a:path h="2100512" w="2308255">
                <a:moveTo>
                  <a:pt x="0" y="0"/>
                </a:moveTo>
                <a:lnTo>
                  <a:pt x="2308255" y="0"/>
                </a:lnTo>
                <a:lnTo>
                  <a:pt x="2308255" y="2100512"/>
                </a:lnTo>
                <a:lnTo>
                  <a:pt x="0" y="2100512"/>
                </a:lnTo>
                <a:lnTo>
                  <a:pt x="0" y="0"/>
                </a:lnTo>
                <a:close/>
              </a:path>
            </a:pathLst>
          </a:custGeom>
          <a:blipFill>
            <a:blip r:embed="rId3"/>
            <a:stretch>
              <a:fillRect l="0" t="0" r="0" b="0"/>
            </a:stretch>
          </a:blipFill>
        </p:spPr>
      </p:sp>
      <p:sp>
        <p:nvSpPr>
          <p:cNvPr name="Freeform 7" id="7"/>
          <p:cNvSpPr/>
          <p:nvPr/>
        </p:nvSpPr>
        <p:spPr>
          <a:xfrm flipH="false" flipV="false" rot="0">
            <a:off x="882225" y="8681592"/>
            <a:ext cx="2421194" cy="2230525"/>
          </a:xfrm>
          <a:custGeom>
            <a:avLst/>
            <a:gdLst/>
            <a:ahLst/>
            <a:cxnLst/>
            <a:rect r="r" b="b" t="t" l="l"/>
            <a:pathLst>
              <a:path h="2230525" w="2421194">
                <a:moveTo>
                  <a:pt x="0" y="0"/>
                </a:moveTo>
                <a:lnTo>
                  <a:pt x="2421194" y="0"/>
                </a:lnTo>
                <a:lnTo>
                  <a:pt x="2421194" y="2230525"/>
                </a:lnTo>
                <a:lnTo>
                  <a:pt x="0" y="2230525"/>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7927596" y="363601"/>
            <a:ext cx="4762612" cy="4779899"/>
            <a:chOff x="0" y="0"/>
            <a:chExt cx="6350150" cy="6373199"/>
          </a:xfrm>
        </p:grpSpPr>
        <p:sp>
          <p:nvSpPr>
            <p:cNvPr name="TextBox 3" id="3"/>
            <p:cNvSpPr txBox="true"/>
            <p:nvPr/>
          </p:nvSpPr>
          <p:spPr>
            <a:xfrm rot="0">
              <a:off x="28680" y="-57150"/>
              <a:ext cx="6321470" cy="616279"/>
            </a:xfrm>
            <a:prstGeom prst="rect">
              <a:avLst/>
            </a:prstGeom>
          </p:spPr>
          <p:txBody>
            <a:bodyPr anchor="t" rtlCol="false" tIns="0" lIns="0" bIns="0" rIns="0">
              <a:spAutoFit/>
            </a:bodyPr>
            <a:lstStyle/>
            <a:p>
              <a:pPr algn="l">
                <a:lnSpc>
                  <a:spcPts val="3919"/>
                </a:lnSpc>
              </a:pPr>
              <a:r>
                <a:rPr lang="en-US" b="true" sz="2799">
                  <a:solidFill>
                    <a:srgbClr val="FFFFFF"/>
                  </a:solidFill>
                  <a:latin typeface="Heebo Medium"/>
                  <a:ea typeface="Heebo Medium"/>
                  <a:cs typeface="Heebo Medium"/>
                  <a:sym typeface="Heebo Medium"/>
                </a:rPr>
                <a:t>NORTON 360 (PAGO)</a:t>
              </a:r>
            </a:p>
          </p:txBody>
        </p:sp>
        <p:sp>
          <p:nvSpPr>
            <p:cNvPr name="TextBox 4" id="4"/>
            <p:cNvSpPr txBox="true"/>
            <p:nvPr/>
          </p:nvSpPr>
          <p:spPr>
            <a:xfrm rot="0">
              <a:off x="28680" y="1152440"/>
              <a:ext cx="6321470" cy="5220758"/>
            </a:xfrm>
            <a:prstGeom prst="rect">
              <a:avLst/>
            </a:prstGeom>
          </p:spPr>
          <p:txBody>
            <a:bodyPr anchor="t" rtlCol="false" tIns="0" lIns="0" bIns="0" rIns="0">
              <a:spAutoFit/>
            </a:bodyPr>
            <a:lstStyle/>
            <a:p>
              <a:pPr algn="l">
                <a:lnSpc>
                  <a:spcPts val="3500"/>
                </a:lnSpc>
              </a:pPr>
              <a:r>
                <a:rPr lang="en-US" sz="2500" b="true">
                  <a:solidFill>
                    <a:srgbClr val="FFFFFF"/>
                  </a:solidFill>
                  <a:latin typeface="Heebo Bold"/>
                  <a:ea typeface="Heebo Bold"/>
                  <a:cs typeface="Heebo Bold"/>
                  <a:sym typeface="Heebo Bold"/>
                </a:rPr>
                <a:t>El programa de eliminación de malware de Norton utiliza el aprendizaje automático para detectar el 100 % de las amenazas</a:t>
              </a:r>
              <a:r>
                <a:rPr lang="en-US" sz="2500">
                  <a:solidFill>
                    <a:srgbClr val="FFFFFF"/>
                  </a:solidFill>
                  <a:latin typeface="Heebo"/>
                  <a:ea typeface="Heebo"/>
                  <a:cs typeface="Heebo"/>
                  <a:sym typeface="Heebo"/>
                </a:rPr>
                <a:t>. Los planes cuestan desde 249,00 MX$ / año, y el plan que mejor relación calidad-precio ofrece es Norton 360 Deluxe (499,00 MX$ / año).</a:t>
              </a:r>
            </a:p>
          </p:txBody>
        </p:sp>
        <p:sp>
          <p:nvSpPr>
            <p:cNvPr name="AutoShape 5" id="5"/>
            <p:cNvSpPr/>
            <p:nvPr/>
          </p:nvSpPr>
          <p:spPr>
            <a:xfrm>
              <a:off x="0" y="817420"/>
              <a:ext cx="6350150" cy="0"/>
            </a:xfrm>
            <a:prstGeom prst="line">
              <a:avLst/>
            </a:prstGeom>
            <a:ln cap="rnd" w="25400">
              <a:solidFill>
                <a:srgbClr val="64E688"/>
              </a:solidFill>
              <a:prstDash val="solid"/>
              <a:headEnd type="none" len="sm" w="sm"/>
              <a:tailEnd type="none" len="sm" w="sm"/>
            </a:ln>
          </p:spPr>
        </p:sp>
      </p:grpSp>
      <p:sp>
        <p:nvSpPr>
          <p:cNvPr name="Freeform 6" id="6"/>
          <p:cNvSpPr/>
          <p:nvPr/>
        </p:nvSpPr>
        <p:spPr>
          <a:xfrm flipH="false" flipV="false" rot="-3559199">
            <a:off x="14081771" y="62239"/>
            <a:ext cx="4823880" cy="5983107"/>
          </a:xfrm>
          <a:custGeom>
            <a:avLst/>
            <a:gdLst/>
            <a:ahLst/>
            <a:cxnLst/>
            <a:rect r="r" b="b" t="t" l="l"/>
            <a:pathLst>
              <a:path h="5983107" w="4823880">
                <a:moveTo>
                  <a:pt x="0" y="0"/>
                </a:moveTo>
                <a:lnTo>
                  <a:pt x="4823879" y="0"/>
                </a:lnTo>
                <a:lnTo>
                  <a:pt x="4823879" y="5983107"/>
                </a:lnTo>
                <a:lnTo>
                  <a:pt x="0" y="5983107"/>
                </a:lnTo>
                <a:lnTo>
                  <a:pt x="0" y="0"/>
                </a:lnTo>
                <a:close/>
              </a:path>
            </a:pathLst>
          </a:custGeom>
          <a:blipFill>
            <a:blip r:embed="rId2">
              <a:alphaModFix amt="13000"/>
            </a:blip>
            <a:stretch>
              <a:fillRect l="0" t="0" r="0" b="0"/>
            </a:stretch>
          </a:blipFill>
        </p:spPr>
      </p:sp>
      <p:grpSp>
        <p:nvGrpSpPr>
          <p:cNvPr name="Group 7" id="7"/>
          <p:cNvGrpSpPr/>
          <p:nvPr/>
        </p:nvGrpSpPr>
        <p:grpSpPr>
          <a:xfrm rot="0">
            <a:off x="13257691" y="363601"/>
            <a:ext cx="4569091" cy="4394066"/>
            <a:chOff x="0" y="0"/>
            <a:chExt cx="6092122" cy="5858755"/>
          </a:xfrm>
        </p:grpSpPr>
        <p:sp>
          <p:nvSpPr>
            <p:cNvPr name="TextBox 8" id="8"/>
            <p:cNvSpPr txBox="true"/>
            <p:nvPr/>
          </p:nvSpPr>
          <p:spPr>
            <a:xfrm rot="0">
              <a:off x="27514" y="-57150"/>
              <a:ext cx="6064608" cy="1270235"/>
            </a:xfrm>
            <a:prstGeom prst="rect">
              <a:avLst/>
            </a:prstGeom>
          </p:spPr>
          <p:txBody>
            <a:bodyPr anchor="t" rtlCol="false" tIns="0" lIns="0" bIns="0" rIns="0">
              <a:spAutoFit/>
            </a:bodyPr>
            <a:lstStyle/>
            <a:p>
              <a:pPr algn="l">
                <a:lnSpc>
                  <a:spcPts val="3919"/>
                </a:lnSpc>
              </a:pPr>
              <a:r>
                <a:rPr lang="en-US" b="true" sz="2799">
                  <a:solidFill>
                    <a:srgbClr val="FFFFFF"/>
                  </a:solidFill>
                  <a:latin typeface="Heebo Medium"/>
                  <a:ea typeface="Heebo Medium"/>
                  <a:cs typeface="Heebo Medium"/>
                  <a:sym typeface="Heebo Medium"/>
                </a:rPr>
                <a:t>MCAFEE TOTAL PROTECTION(PAGO)</a:t>
              </a:r>
            </a:p>
          </p:txBody>
        </p:sp>
        <p:sp>
          <p:nvSpPr>
            <p:cNvPr name="TextBox 9" id="9"/>
            <p:cNvSpPr txBox="true"/>
            <p:nvPr/>
          </p:nvSpPr>
          <p:spPr>
            <a:xfrm rot="0">
              <a:off x="27514" y="1815921"/>
              <a:ext cx="6064608" cy="4042833"/>
            </a:xfrm>
            <a:prstGeom prst="rect">
              <a:avLst/>
            </a:prstGeom>
          </p:spPr>
          <p:txBody>
            <a:bodyPr anchor="t" rtlCol="false" tIns="0" lIns="0" bIns="0" rIns="0">
              <a:spAutoFit/>
            </a:bodyPr>
            <a:lstStyle/>
            <a:p>
              <a:pPr algn="l">
                <a:lnSpc>
                  <a:spcPts val="3499"/>
                </a:lnSpc>
              </a:pPr>
              <a:r>
                <a:rPr lang="en-US" sz="2499" b="true">
                  <a:solidFill>
                    <a:srgbClr val="FFFFFF"/>
                  </a:solidFill>
                  <a:latin typeface="Heebo Bold"/>
                  <a:ea typeface="Heebo Bold"/>
                  <a:cs typeface="Heebo Bold"/>
                  <a:sym typeface="Heebo Bold"/>
                </a:rPr>
                <a:t>McAfee Total Protection ofrece excelentes índices de detección y eliminación de spyware, </a:t>
              </a:r>
              <a:r>
                <a:rPr lang="en-US" sz="2499">
                  <a:solidFill>
                    <a:srgbClr val="FFFFFF"/>
                  </a:solidFill>
                  <a:latin typeface="Heebo"/>
                  <a:ea typeface="Heebo"/>
                  <a:cs typeface="Heebo"/>
                  <a:sym typeface="Heebo"/>
                </a:rPr>
                <a:t>así como una variedad de útiles herramientas de seguridad en Internet. </a:t>
              </a:r>
              <a:r>
                <a:rPr lang="en-US" sz="2499">
                  <a:solidFill>
                    <a:srgbClr val="FFFFFF"/>
                  </a:solidFill>
                  <a:latin typeface="Heebo"/>
                  <a:ea typeface="Heebo"/>
                  <a:cs typeface="Heebo"/>
                  <a:sym typeface="Heebo"/>
                </a:rPr>
                <a:t>Precio inicial de 449,90 MX$ / año.</a:t>
              </a:r>
            </a:p>
          </p:txBody>
        </p:sp>
        <p:sp>
          <p:nvSpPr>
            <p:cNvPr name="AutoShape 10" id="10"/>
            <p:cNvSpPr/>
            <p:nvPr/>
          </p:nvSpPr>
          <p:spPr>
            <a:xfrm>
              <a:off x="0" y="1471376"/>
              <a:ext cx="6092122" cy="0"/>
            </a:xfrm>
            <a:prstGeom prst="line">
              <a:avLst/>
            </a:prstGeom>
            <a:ln cap="rnd" w="25400">
              <a:solidFill>
                <a:srgbClr val="64E688"/>
              </a:solidFill>
              <a:prstDash val="solid"/>
              <a:headEnd type="none" len="sm" w="sm"/>
              <a:tailEnd type="none" len="sm" w="sm"/>
            </a:ln>
          </p:spPr>
        </p:sp>
      </p:grpSp>
      <p:sp>
        <p:nvSpPr>
          <p:cNvPr name="Freeform 11" id="11"/>
          <p:cNvSpPr/>
          <p:nvPr/>
        </p:nvSpPr>
        <p:spPr>
          <a:xfrm flipH="false" flipV="false" rot="6273812">
            <a:off x="-2888228" y="7049413"/>
            <a:ext cx="5720805" cy="5620690"/>
          </a:xfrm>
          <a:custGeom>
            <a:avLst/>
            <a:gdLst/>
            <a:ahLst/>
            <a:cxnLst/>
            <a:rect r="r" b="b" t="t" l="l"/>
            <a:pathLst>
              <a:path h="5620690" w="5720805">
                <a:moveTo>
                  <a:pt x="0" y="0"/>
                </a:moveTo>
                <a:lnTo>
                  <a:pt x="5720804" y="0"/>
                </a:lnTo>
                <a:lnTo>
                  <a:pt x="5720804" y="5620691"/>
                </a:lnTo>
                <a:lnTo>
                  <a:pt x="0" y="5620691"/>
                </a:lnTo>
                <a:lnTo>
                  <a:pt x="0" y="0"/>
                </a:lnTo>
                <a:close/>
              </a:path>
            </a:pathLst>
          </a:custGeom>
          <a:blipFill>
            <a:blip r:embed="rId3"/>
            <a:stretch>
              <a:fillRect l="0" t="0" r="0" b="0"/>
            </a:stretch>
          </a:blipFill>
        </p:spPr>
      </p:sp>
      <p:sp>
        <p:nvSpPr>
          <p:cNvPr name="TextBox 12" id="12"/>
          <p:cNvSpPr txBox="true"/>
          <p:nvPr/>
        </p:nvSpPr>
        <p:spPr>
          <a:xfrm rot="0">
            <a:off x="77431" y="153225"/>
            <a:ext cx="6668097" cy="5200650"/>
          </a:xfrm>
          <a:prstGeom prst="rect">
            <a:avLst/>
          </a:prstGeom>
        </p:spPr>
        <p:txBody>
          <a:bodyPr anchor="t" rtlCol="false" tIns="0" lIns="0" bIns="0" rIns="0">
            <a:spAutoFit/>
          </a:bodyPr>
          <a:lstStyle/>
          <a:p>
            <a:pPr algn="l">
              <a:lnSpc>
                <a:spcPts val="6870"/>
              </a:lnSpc>
            </a:pPr>
            <a:r>
              <a:rPr lang="en-US" sz="5725" b="true">
                <a:solidFill>
                  <a:srgbClr val="64E688"/>
                </a:solidFill>
                <a:latin typeface="Heebo Ultra-Bold"/>
                <a:ea typeface="Heebo Ultra-Bold"/>
                <a:cs typeface="Heebo Ultra-Bold"/>
                <a:sym typeface="Heebo Ultra-Bold"/>
              </a:rPr>
              <a:t>¿Qué medidas utiliza para proteger su información personal en su computadora o celular?</a:t>
            </a:r>
          </a:p>
        </p:txBody>
      </p:sp>
      <p:grpSp>
        <p:nvGrpSpPr>
          <p:cNvPr name="Group 13" id="13"/>
          <p:cNvGrpSpPr/>
          <p:nvPr/>
        </p:nvGrpSpPr>
        <p:grpSpPr>
          <a:xfrm rot="0">
            <a:off x="2391976" y="5447506"/>
            <a:ext cx="4973645" cy="4779899"/>
            <a:chOff x="0" y="0"/>
            <a:chExt cx="6631527" cy="6373199"/>
          </a:xfrm>
        </p:grpSpPr>
        <p:sp>
          <p:nvSpPr>
            <p:cNvPr name="TextBox 14" id="14"/>
            <p:cNvSpPr txBox="true"/>
            <p:nvPr/>
          </p:nvSpPr>
          <p:spPr>
            <a:xfrm rot="0">
              <a:off x="29950" y="-57150"/>
              <a:ext cx="6601577" cy="616279"/>
            </a:xfrm>
            <a:prstGeom prst="rect">
              <a:avLst/>
            </a:prstGeom>
          </p:spPr>
          <p:txBody>
            <a:bodyPr anchor="t" rtlCol="false" tIns="0" lIns="0" bIns="0" rIns="0">
              <a:spAutoFit/>
            </a:bodyPr>
            <a:lstStyle/>
            <a:p>
              <a:pPr algn="l">
                <a:lnSpc>
                  <a:spcPts val="3919"/>
                </a:lnSpc>
              </a:pPr>
              <a:r>
                <a:rPr lang="en-US" b="true" sz="2799">
                  <a:solidFill>
                    <a:srgbClr val="FFFFFF"/>
                  </a:solidFill>
                  <a:latin typeface="Heebo Medium"/>
                  <a:ea typeface="Heebo Medium"/>
                  <a:cs typeface="Heebo Medium"/>
                  <a:sym typeface="Heebo Medium"/>
                </a:rPr>
                <a:t>BITDEFENDER (PAGO)</a:t>
              </a:r>
            </a:p>
          </p:txBody>
        </p:sp>
        <p:sp>
          <p:nvSpPr>
            <p:cNvPr name="TextBox 15" id="15"/>
            <p:cNvSpPr txBox="true"/>
            <p:nvPr/>
          </p:nvSpPr>
          <p:spPr>
            <a:xfrm rot="0">
              <a:off x="29950" y="1152440"/>
              <a:ext cx="6601577" cy="5220758"/>
            </a:xfrm>
            <a:prstGeom prst="rect">
              <a:avLst/>
            </a:prstGeom>
          </p:spPr>
          <p:txBody>
            <a:bodyPr anchor="t" rtlCol="false" tIns="0" lIns="0" bIns="0" rIns="0">
              <a:spAutoFit/>
            </a:bodyPr>
            <a:lstStyle/>
            <a:p>
              <a:pPr algn="l">
                <a:lnSpc>
                  <a:spcPts val="3500"/>
                </a:lnSpc>
              </a:pPr>
              <a:r>
                <a:rPr lang="en-US" sz="2500" b="true">
                  <a:solidFill>
                    <a:srgbClr val="FFFFFF"/>
                  </a:solidFill>
                  <a:latin typeface="Heebo Bold"/>
                  <a:ea typeface="Heebo Bold"/>
                  <a:cs typeface="Heebo Bold"/>
                  <a:sym typeface="Heebo Bold"/>
                </a:rPr>
                <a:t>El programa de eliminación de spyware a través de la nube de Bitdefender detecta y elimina todo tipo de spyware sin que el sistema sufra ralentización alguna. </a:t>
              </a:r>
              <a:r>
                <a:rPr lang="en-US" sz="2500">
                  <a:solidFill>
                    <a:srgbClr val="FFFFFF"/>
                  </a:solidFill>
                  <a:latin typeface="Heebo"/>
                  <a:ea typeface="Heebo"/>
                  <a:cs typeface="Heebo"/>
                  <a:sym typeface="Heebo"/>
                </a:rPr>
                <a:t>Total Security de Bitdefender (980 MX$ / año), y Antivirus Plus de Bitdefender (590 MX$ / año) o Internet Security (840 MX$ / año). </a:t>
              </a:r>
              <a:r>
                <a:rPr lang="en-US" sz="2500">
                  <a:solidFill>
                    <a:srgbClr val="FFFFFF"/>
                  </a:solidFill>
                  <a:latin typeface="Heebo"/>
                  <a:ea typeface="Heebo"/>
                  <a:cs typeface="Heebo"/>
                  <a:sym typeface="Heebo"/>
                </a:rPr>
                <a:t> </a:t>
              </a:r>
            </a:p>
          </p:txBody>
        </p:sp>
        <p:sp>
          <p:nvSpPr>
            <p:cNvPr name="AutoShape 16" id="16"/>
            <p:cNvSpPr/>
            <p:nvPr/>
          </p:nvSpPr>
          <p:spPr>
            <a:xfrm>
              <a:off x="0" y="817420"/>
              <a:ext cx="6631527" cy="0"/>
            </a:xfrm>
            <a:prstGeom prst="line">
              <a:avLst/>
            </a:prstGeom>
            <a:ln cap="rnd" w="25400">
              <a:solidFill>
                <a:srgbClr val="64E688"/>
              </a:solidFill>
              <a:prstDash val="solid"/>
              <a:headEnd type="none" len="sm" w="sm"/>
              <a:tailEnd type="none" len="sm" w="sm"/>
            </a:ln>
          </p:spPr>
        </p:sp>
      </p:grpSp>
      <p:grpSp>
        <p:nvGrpSpPr>
          <p:cNvPr name="Group 17" id="17"/>
          <p:cNvGrpSpPr/>
          <p:nvPr/>
        </p:nvGrpSpPr>
        <p:grpSpPr>
          <a:xfrm rot="0">
            <a:off x="7927596" y="5447506"/>
            <a:ext cx="4771368" cy="4832216"/>
            <a:chOff x="0" y="0"/>
            <a:chExt cx="6361824" cy="6442955"/>
          </a:xfrm>
        </p:grpSpPr>
        <p:sp>
          <p:nvSpPr>
            <p:cNvPr name="TextBox 18" id="18"/>
            <p:cNvSpPr txBox="true"/>
            <p:nvPr/>
          </p:nvSpPr>
          <p:spPr>
            <a:xfrm rot="0">
              <a:off x="28732" y="-57150"/>
              <a:ext cx="6333092" cy="1270235"/>
            </a:xfrm>
            <a:prstGeom prst="rect">
              <a:avLst/>
            </a:prstGeom>
          </p:spPr>
          <p:txBody>
            <a:bodyPr anchor="t" rtlCol="false" tIns="0" lIns="0" bIns="0" rIns="0">
              <a:spAutoFit/>
            </a:bodyPr>
            <a:lstStyle/>
            <a:p>
              <a:pPr algn="l">
                <a:lnSpc>
                  <a:spcPts val="3919"/>
                </a:lnSpc>
              </a:pPr>
              <a:r>
                <a:rPr lang="en-US" b="true" sz="2799">
                  <a:solidFill>
                    <a:srgbClr val="FFFFFF"/>
                  </a:solidFill>
                  <a:latin typeface="Heebo Medium"/>
                  <a:ea typeface="Heebo Medium"/>
                  <a:cs typeface="Heebo Medium"/>
                  <a:sym typeface="Heebo Medium"/>
                </a:rPr>
                <a:t>AVIRA FREE ANTIVIRUS (GRATUITO/PAGO)</a:t>
              </a:r>
            </a:p>
          </p:txBody>
        </p:sp>
        <p:sp>
          <p:nvSpPr>
            <p:cNvPr name="TextBox 19" id="19"/>
            <p:cNvSpPr txBox="true"/>
            <p:nvPr/>
          </p:nvSpPr>
          <p:spPr>
            <a:xfrm rot="0">
              <a:off x="28732" y="1806396"/>
              <a:ext cx="6333092" cy="4636558"/>
            </a:xfrm>
            <a:prstGeom prst="rect">
              <a:avLst/>
            </a:prstGeom>
          </p:spPr>
          <p:txBody>
            <a:bodyPr anchor="t" rtlCol="false" tIns="0" lIns="0" bIns="0" rIns="0">
              <a:spAutoFit/>
            </a:bodyPr>
            <a:lstStyle/>
            <a:p>
              <a:pPr algn="l">
                <a:lnSpc>
                  <a:spcPts val="3500"/>
                </a:lnSpc>
              </a:pPr>
              <a:r>
                <a:rPr lang="en-US" sz="2500" b="true">
                  <a:solidFill>
                    <a:srgbClr val="FFFFFF"/>
                  </a:solidFill>
                  <a:latin typeface="Heebo Bold"/>
                  <a:ea typeface="Heebo Bold"/>
                  <a:cs typeface="Heebo Bold"/>
                  <a:sym typeface="Heebo Bold"/>
                </a:rPr>
                <a:t>Avira Free Antivirus proporciona una mejor protección contra el spyware que algunos paquetes antivirus de pago,</a:t>
              </a:r>
              <a:r>
                <a:rPr lang="en-US" sz="2500">
                  <a:solidFill>
                    <a:srgbClr val="FFFFFF"/>
                  </a:solidFill>
                  <a:latin typeface="Heebo"/>
                  <a:ea typeface="Heebo"/>
                  <a:cs typeface="Heebo"/>
                  <a:sym typeface="Heebo"/>
                </a:rPr>
                <a:t> incluye un gestor de contraseñas seguro y una VPN gratuita (limitada a 200 MB/día) y suscribirse a Avira Prime cuesta 1.170 MX$ / año.</a:t>
              </a:r>
            </a:p>
          </p:txBody>
        </p:sp>
        <p:sp>
          <p:nvSpPr>
            <p:cNvPr name="AutoShape 20" id="20"/>
            <p:cNvSpPr/>
            <p:nvPr/>
          </p:nvSpPr>
          <p:spPr>
            <a:xfrm>
              <a:off x="0" y="1471376"/>
              <a:ext cx="6361824" cy="0"/>
            </a:xfrm>
            <a:prstGeom prst="line">
              <a:avLst/>
            </a:prstGeom>
            <a:ln cap="rnd" w="25400">
              <a:solidFill>
                <a:srgbClr val="64E688"/>
              </a:solidFill>
              <a:prstDash val="solid"/>
              <a:headEnd type="none" len="sm" w="sm"/>
              <a:tailEnd type="none" len="sm" w="sm"/>
            </a:ln>
          </p:spPr>
        </p:sp>
      </p:grpSp>
      <p:grpSp>
        <p:nvGrpSpPr>
          <p:cNvPr name="Group 21" id="21"/>
          <p:cNvGrpSpPr/>
          <p:nvPr/>
        </p:nvGrpSpPr>
        <p:grpSpPr>
          <a:xfrm rot="0">
            <a:off x="13257691" y="5447506"/>
            <a:ext cx="4569091" cy="4341749"/>
            <a:chOff x="0" y="0"/>
            <a:chExt cx="6092122" cy="5788999"/>
          </a:xfrm>
        </p:grpSpPr>
        <p:sp>
          <p:nvSpPr>
            <p:cNvPr name="TextBox 22" id="22"/>
            <p:cNvSpPr txBox="true"/>
            <p:nvPr/>
          </p:nvSpPr>
          <p:spPr>
            <a:xfrm rot="0">
              <a:off x="27514" y="-57150"/>
              <a:ext cx="6064608" cy="616279"/>
            </a:xfrm>
            <a:prstGeom prst="rect">
              <a:avLst/>
            </a:prstGeom>
          </p:spPr>
          <p:txBody>
            <a:bodyPr anchor="t" rtlCol="false" tIns="0" lIns="0" bIns="0" rIns="0">
              <a:spAutoFit/>
            </a:bodyPr>
            <a:lstStyle/>
            <a:p>
              <a:pPr algn="l">
                <a:lnSpc>
                  <a:spcPts val="3919"/>
                </a:lnSpc>
              </a:pPr>
              <a:r>
                <a:rPr lang="en-US" b="true" sz="2799">
                  <a:solidFill>
                    <a:srgbClr val="FFFFFF"/>
                  </a:solidFill>
                  <a:latin typeface="Heebo Medium"/>
                  <a:ea typeface="Heebo Medium"/>
                  <a:cs typeface="Heebo Medium"/>
                  <a:sym typeface="Heebo Medium"/>
                </a:rPr>
                <a:t>BULLGUARD (GRATUITO)</a:t>
              </a:r>
            </a:p>
          </p:txBody>
        </p:sp>
        <p:sp>
          <p:nvSpPr>
            <p:cNvPr name="TextBox 23" id="23"/>
            <p:cNvSpPr txBox="true"/>
            <p:nvPr/>
          </p:nvSpPr>
          <p:spPr>
            <a:xfrm rot="0">
              <a:off x="27514" y="1152440"/>
              <a:ext cx="6064608" cy="4636558"/>
            </a:xfrm>
            <a:prstGeom prst="rect">
              <a:avLst/>
            </a:prstGeom>
          </p:spPr>
          <p:txBody>
            <a:bodyPr anchor="t" rtlCol="false" tIns="0" lIns="0" bIns="0" rIns="0">
              <a:spAutoFit/>
            </a:bodyPr>
            <a:lstStyle/>
            <a:p>
              <a:pPr algn="l">
                <a:lnSpc>
                  <a:spcPts val="3500"/>
                </a:lnSpc>
              </a:pPr>
              <a:r>
                <a:rPr lang="en-US" sz="2500" b="true">
                  <a:solidFill>
                    <a:srgbClr val="FFFFFF"/>
                  </a:solidFill>
                  <a:latin typeface="Heebo Bold"/>
                  <a:ea typeface="Heebo Bold"/>
                  <a:cs typeface="Heebo Bold"/>
                  <a:sym typeface="Heebo Bold"/>
                </a:rPr>
                <a:t>El antivirus de BullGuard es de gran ayuda a la hora de identificar spyware. </a:t>
              </a:r>
              <a:r>
                <a:rPr lang="en-US" sz="2500">
                  <a:solidFill>
                    <a:srgbClr val="FFFFFF"/>
                  </a:solidFill>
                  <a:latin typeface="Heebo"/>
                  <a:ea typeface="Heebo"/>
                  <a:cs typeface="Heebo"/>
                  <a:sym typeface="Heebo"/>
                </a:rPr>
                <a:t>El potenciador de juegos de BullGuard reasigna los procesos en ejecución para mejorar el rendimiento de tu PC mientras juegas.</a:t>
              </a:r>
            </a:p>
          </p:txBody>
        </p:sp>
        <p:sp>
          <p:nvSpPr>
            <p:cNvPr name="AutoShape 24" id="24"/>
            <p:cNvSpPr/>
            <p:nvPr/>
          </p:nvSpPr>
          <p:spPr>
            <a:xfrm>
              <a:off x="0" y="817420"/>
              <a:ext cx="6092122" cy="0"/>
            </a:xfrm>
            <a:prstGeom prst="line">
              <a:avLst/>
            </a:prstGeom>
            <a:ln cap="rnd" w="25400">
              <a:solidFill>
                <a:srgbClr val="64E688"/>
              </a:solidFill>
              <a:prstDash val="solid"/>
              <a:headEnd type="none" len="sm" w="sm"/>
              <a:tailEnd type="none" len="sm" w="sm"/>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738256">
            <a:off x="12736233" y="-2621140"/>
            <a:ext cx="5222621" cy="5242280"/>
          </a:xfrm>
          <a:custGeom>
            <a:avLst/>
            <a:gdLst/>
            <a:ahLst/>
            <a:cxnLst/>
            <a:rect r="r" b="b" t="t" l="l"/>
            <a:pathLst>
              <a:path h="5242280" w="5222621">
                <a:moveTo>
                  <a:pt x="0" y="0"/>
                </a:moveTo>
                <a:lnTo>
                  <a:pt x="5222621" y="0"/>
                </a:lnTo>
                <a:lnTo>
                  <a:pt x="5222621" y="5242280"/>
                </a:lnTo>
                <a:lnTo>
                  <a:pt x="0" y="5242280"/>
                </a:lnTo>
                <a:lnTo>
                  <a:pt x="0" y="0"/>
                </a:lnTo>
                <a:close/>
              </a:path>
            </a:pathLst>
          </a:custGeom>
          <a:blipFill>
            <a:blip r:embed="rId2"/>
            <a:stretch>
              <a:fillRect l="0" t="0" r="0" b="0"/>
            </a:stretch>
          </a:blipFill>
        </p:spPr>
      </p:sp>
      <p:sp>
        <p:nvSpPr>
          <p:cNvPr name="TextBox 3" id="3"/>
          <p:cNvSpPr txBox="true"/>
          <p:nvPr/>
        </p:nvSpPr>
        <p:spPr>
          <a:xfrm rot="0">
            <a:off x="335764" y="745178"/>
            <a:ext cx="11653168" cy="1047750"/>
          </a:xfrm>
          <a:prstGeom prst="rect">
            <a:avLst/>
          </a:prstGeom>
        </p:spPr>
        <p:txBody>
          <a:bodyPr anchor="t" rtlCol="false" tIns="0" lIns="0" bIns="0" rIns="0">
            <a:spAutoFit/>
          </a:bodyPr>
          <a:lstStyle/>
          <a:p>
            <a:pPr algn="l">
              <a:lnSpc>
                <a:spcPts val="8369"/>
              </a:lnSpc>
            </a:pPr>
            <a:r>
              <a:rPr lang="en-US" sz="6974" b="true">
                <a:solidFill>
                  <a:srgbClr val="64E688"/>
                </a:solidFill>
                <a:latin typeface="Heebo Ultra-Bold"/>
                <a:ea typeface="Heebo Ultra-Bold"/>
                <a:cs typeface="Heebo Ultra-Bold"/>
                <a:sym typeface="Heebo Ultra-Bold"/>
              </a:rPr>
              <a:t>Ley CAN-SPAM</a:t>
            </a:r>
          </a:p>
        </p:txBody>
      </p:sp>
      <p:grpSp>
        <p:nvGrpSpPr>
          <p:cNvPr name="Group 4" id="4"/>
          <p:cNvGrpSpPr/>
          <p:nvPr/>
        </p:nvGrpSpPr>
        <p:grpSpPr>
          <a:xfrm rot="0">
            <a:off x="335764" y="1792928"/>
            <a:ext cx="1978294" cy="778256"/>
            <a:chOff x="0" y="0"/>
            <a:chExt cx="2637726" cy="1037674"/>
          </a:xfrm>
        </p:grpSpPr>
        <p:grpSp>
          <p:nvGrpSpPr>
            <p:cNvPr name="Group 5" id="5"/>
            <p:cNvGrpSpPr/>
            <p:nvPr/>
          </p:nvGrpSpPr>
          <p:grpSpPr>
            <a:xfrm rot="0">
              <a:off x="0" y="0"/>
              <a:ext cx="2637726" cy="1037674"/>
              <a:chOff x="0" y="0"/>
              <a:chExt cx="7700748" cy="3029453"/>
            </a:xfrm>
          </p:grpSpPr>
          <p:sp>
            <p:nvSpPr>
              <p:cNvPr name="Freeform 6" id="6"/>
              <p:cNvSpPr/>
              <p:nvPr/>
            </p:nvSpPr>
            <p:spPr>
              <a:xfrm flipH="false" flipV="false" rot="0">
                <a:off x="0" y="0"/>
                <a:ext cx="7700748" cy="3029453"/>
              </a:xfrm>
              <a:custGeom>
                <a:avLst/>
                <a:gdLst/>
                <a:ahLst/>
                <a:cxnLst/>
                <a:rect r="r" b="b" t="t" l="l"/>
                <a:pathLst>
                  <a:path h="3029453" w="7700748">
                    <a:moveTo>
                      <a:pt x="7576287" y="59690"/>
                    </a:moveTo>
                    <a:cubicBezTo>
                      <a:pt x="7611848" y="59690"/>
                      <a:pt x="7641058" y="88900"/>
                      <a:pt x="7641058" y="124460"/>
                    </a:cubicBezTo>
                    <a:lnTo>
                      <a:pt x="7641058" y="2904993"/>
                    </a:lnTo>
                    <a:cubicBezTo>
                      <a:pt x="7641058" y="2940553"/>
                      <a:pt x="7611848" y="2969763"/>
                      <a:pt x="7576287" y="2969763"/>
                    </a:cubicBezTo>
                    <a:lnTo>
                      <a:pt x="124460" y="2969763"/>
                    </a:lnTo>
                    <a:cubicBezTo>
                      <a:pt x="88900" y="2969763"/>
                      <a:pt x="59690" y="2940553"/>
                      <a:pt x="59690" y="2904993"/>
                    </a:cubicBezTo>
                    <a:lnTo>
                      <a:pt x="59690" y="124460"/>
                    </a:lnTo>
                    <a:cubicBezTo>
                      <a:pt x="59690" y="88900"/>
                      <a:pt x="88900" y="59690"/>
                      <a:pt x="124460" y="59690"/>
                    </a:cubicBezTo>
                    <a:lnTo>
                      <a:pt x="7576287" y="59690"/>
                    </a:lnTo>
                    <a:moveTo>
                      <a:pt x="7576287" y="0"/>
                    </a:moveTo>
                    <a:lnTo>
                      <a:pt x="124460" y="0"/>
                    </a:lnTo>
                    <a:cubicBezTo>
                      <a:pt x="55880" y="0"/>
                      <a:pt x="0" y="55880"/>
                      <a:pt x="0" y="124460"/>
                    </a:cubicBezTo>
                    <a:lnTo>
                      <a:pt x="0" y="2904993"/>
                    </a:lnTo>
                    <a:cubicBezTo>
                      <a:pt x="0" y="2973573"/>
                      <a:pt x="55880" y="3029453"/>
                      <a:pt x="124460" y="3029453"/>
                    </a:cubicBezTo>
                    <a:lnTo>
                      <a:pt x="7576288" y="3029453"/>
                    </a:lnTo>
                    <a:cubicBezTo>
                      <a:pt x="7644867" y="3029453"/>
                      <a:pt x="7700748" y="2973573"/>
                      <a:pt x="7700748" y="2904993"/>
                    </a:cubicBezTo>
                    <a:lnTo>
                      <a:pt x="7700748" y="124460"/>
                    </a:lnTo>
                    <a:cubicBezTo>
                      <a:pt x="7700748" y="55880"/>
                      <a:pt x="7644867" y="0"/>
                      <a:pt x="7576287" y="0"/>
                    </a:cubicBezTo>
                    <a:close/>
                  </a:path>
                </a:pathLst>
              </a:custGeom>
              <a:solidFill>
                <a:srgbClr val="64E688">
                  <a:alpha val="49804"/>
                </a:srgbClr>
              </a:solidFill>
            </p:spPr>
          </p:sp>
        </p:grpSp>
        <p:sp>
          <p:nvSpPr>
            <p:cNvPr name="TextBox 7" id="7"/>
            <p:cNvSpPr txBox="true"/>
            <p:nvPr/>
          </p:nvSpPr>
          <p:spPr>
            <a:xfrm rot="0">
              <a:off x="294737" y="178900"/>
              <a:ext cx="2342989" cy="622723"/>
            </a:xfrm>
            <a:prstGeom prst="rect">
              <a:avLst/>
            </a:prstGeom>
          </p:spPr>
          <p:txBody>
            <a:bodyPr anchor="t" rtlCol="false" tIns="0" lIns="0" bIns="0" rIns="0">
              <a:spAutoFit/>
            </a:bodyPr>
            <a:lstStyle/>
            <a:p>
              <a:pPr algn="l">
                <a:lnSpc>
                  <a:spcPts val="3919"/>
                </a:lnSpc>
              </a:pPr>
              <a:r>
                <a:rPr lang="en-US" b="true" sz="2799">
                  <a:solidFill>
                    <a:srgbClr val="FFFFFF"/>
                  </a:solidFill>
                  <a:latin typeface="Heebo Medium"/>
                  <a:ea typeface="Heebo Medium"/>
                  <a:cs typeface="Heebo Medium"/>
                  <a:sym typeface="Heebo Medium"/>
                </a:rPr>
                <a:t>HISTORIA</a:t>
              </a:r>
            </a:p>
          </p:txBody>
        </p:sp>
      </p:grpSp>
      <p:sp>
        <p:nvSpPr>
          <p:cNvPr name="TextBox 8" id="8"/>
          <p:cNvSpPr txBox="true"/>
          <p:nvPr/>
        </p:nvSpPr>
        <p:spPr>
          <a:xfrm rot="0">
            <a:off x="335764" y="2836835"/>
            <a:ext cx="13849317" cy="7026275"/>
          </a:xfrm>
          <a:prstGeom prst="rect">
            <a:avLst/>
          </a:prstGeom>
        </p:spPr>
        <p:txBody>
          <a:bodyPr anchor="t" rtlCol="false" tIns="0" lIns="0" bIns="0" rIns="0">
            <a:spAutoFit/>
          </a:bodyPr>
          <a:lstStyle/>
          <a:p>
            <a:pPr algn="l">
              <a:lnSpc>
                <a:spcPts val="3999"/>
              </a:lnSpc>
            </a:pPr>
            <a:r>
              <a:rPr lang="en-US" sz="2499">
                <a:solidFill>
                  <a:srgbClr val="FFFFFF"/>
                </a:solidFill>
                <a:latin typeface="Heebo"/>
                <a:ea typeface="Heebo"/>
                <a:cs typeface="Heebo"/>
                <a:sym typeface="Heebo"/>
              </a:rPr>
              <a:t>Los críticos se refieren ocasionalmente a la Ley CAN-SPAM como la ley "You-Can-Spam” porque el proyecto de ley no prohibe muchos tipos de correo electronico no deseado se antepone a algunas leyes estatales que de otro modo habrian proporcionado a las victimas medios practicos de reparación. También evita que los estados promulgen protecciones más estrictas contra el correo no deseado y prohibe que las personas que lo reciben demanden a los emisores del correo no deseado, excepto en virtud de leyes que no sean especificas.</a:t>
            </a:r>
          </a:p>
          <a:p>
            <a:pPr algn="l">
              <a:lnSpc>
                <a:spcPts val="3999"/>
              </a:lnSpc>
            </a:pPr>
          </a:p>
          <a:p>
            <a:pPr algn="l">
              <a:lnSpc>
                <a:spcPts val="3999"/>
              </a:lnSpc>
            </a:pPr>
            <a:r>
              <a:rPr lang="en-US" sz="2499">
                <a:solidFill>
                  <a:srgbClr val="FFFFFF"/>
                </a:solidFill>
                <a:latin typeface="Heebo"/>
                <a:ea typeface="Heebo"/>
                <a:cs typeface="Heebo"/>
                <a:sym typeface="Heebo"/>
              </a:rPr>
              <a:t>La ley no se ha aplicado en gran medida, a pesar de una carta a la FTC del senador Burns, quien señaló que la aplicación es clave con respecto a la legislación CAN-SPAM. En 2004, menos del 1% del spam cumplió con la ley CAN-SPAM de 2003.</a:t>
            </a:r>
          </a:p>
          <a:p>
            <a:pPr algn="l">
              <a:lnSpc>
                <a:spcPts val="3999"/>
              </a:lnSpc>
            </a:pPr>
          </a:p>
          <a:p>
            <a:pPr algn="l">
              <a:lnSpc>
                <a:spcPts val="4000"/>
              </a:lnSpc>
            </a:pPr>
            <a:r>
              <a:rPr lang="en-US" sz="2500">
                <a:solidFill>
                  <a:srgbClr val="FFFFFF"/>
                </a:solidFill>
                <a:latin typeface="Heebo"/>
                <a:ea typeface="Heebo"/>
                <a:cs typeface="Heebo"/>
                <a:sym typeface="Heebo"/>
              </a:rPr>
              <a:t>El 20 de diciembre de 2005, la FTC informó que el volumen de spam ha comenzado a estabilizarse y, debido a las tecnologías antispam mejoradas, llega menos a las bandejas de entrada de los consumidores.     </a:t>
            </a:r>
          </a:p>
        </p:txBody>
      </p:sp>
      <p:sp>
        <p:nvSpPr>
          <p:cNvPr name="Freeform 9" id="9"/>
          <p:cNvSpPr/>
          <p:nvPr/>
        </p:nvSpPr>
        <p:spPr>
          <a:xfrm flipH="false" flipV="false" rot="2550716">
            <a:off x="15983983" y="5561797"/>
            <a:ext cx="3615482" cy="3290089"/>
          </a:xfrm>
          <a:custGeom>
            <a:avLst/>
            <a:gdLst/>
            <a:ahLst/>
            <a:cxnLst/>
            <a:rect r="r" b="b" t="t" l="l"/>
            <a:pathLst>
              <a:path h="3290089" w="3615482">
                <a:moveTo>
                  <a:pt x="0" y="0"/>
                </a:moveTo>
                <a:lnTo>
                  <a:pt x="3615482" y="0"/>
                </a:lnTo>
                <a:lnTo>
                  <a:pt x="3615482" y="3290089"/>
                </a:lnTo>
                <a:lnTo>
                  <a:pt x="0" y="3290089"/>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sp>
        <p:nvSpPr>
          <p:cNvPr name="AutoShape 2" id="2"/>
          <p:cNvSpPr/>
          <p:nvPr/>
        </p:nvSpPr>
        <p:spPr>
          <a:xfrm>
            <a:off x="301665" y="2911957"/>
            <a:ext cx="17684163" cy="0"/>
          </a:xfrm>
          <a:prstGeom prst="line">
            <a:avLst/>
          </a:prstGeom>
          <a:ln cap="rnd" w="19050">
            <a:solidFill>
              <a:srgbClr val="64E688"/>
            </a:solidFill>
            <a:prstDash val="solid"/>
            <a:headEnd type="none" len="sm" w="sm"/>
            <a:tailEnd type="none" len="sm" w="sm"/>
          </a:ln>
        </p:spPr>
      </p:sp>
      <p:sp>
        <p:nvSpPr>
          <p:cNvPr name="AutoShape 3" id="3"/>
          <p:cNvSpPr/>
          <p:nvPr/>
        </p:nvSpPr>
        <p:spPr>
          <a:xfrm>
            <a:off x="301980" y="7595073"/>
            <a:ext cx="17684163" cy="0"/>
          </a:xfrm>
          <a:prstGeom prst="line">
            <a:avLst/>
          </a:prstGeom>
          <a:ln cap="rnd" w="19050">
            <a:solidFill>
              <a:srgbClr val="64E688"/>
            </a:solidFill>
            <a:prstDash val="solid"/>
            <a:headEnd type="none" len="sm" w="sm"/>
            <a:tailEnd type="none" len="sm" w="sm"/>
          </a:ln>
        </p:spPr>
      </p:sp>
      <p:sp>
        <p:nvSpPr>
          <p:cNvPr name="TextBox 4" id="4"/>
          <p:cNvSpPr txBox="true"/>
          <p:nvPr/>
        </p:nvSpPr>
        <p:spPr>
          <a:xfrm rot="0">
            <a:off x="301910" y="981075"/>
            <a:ext cx="15233444" cy="455295"/>
          </a:xfrm>
          <a:prstGeom prst="rect">
            <a:avLst/>
          </a:prstGeom>
        </p:spPr>
        <p:txBody>
          <a:bodyPr anchor="t" rtlCol="false" tIns="0" lIns="0" bIns="0" rIns="0">
            <a:spAutoFit/>
          </a:bodyPr>
          <a:lstStyle/>
          <a:p>
            <a:pPr algn="l">
              <a:lnSpc>
                <a:spcPts val="3779"/>
              </a:lnSpc>
            </a:pPr>
            <a:r>
              <a:rPr lang="en-US" sz="2700" b="true">
                <a:solidFill>
                  <a:srgbClr val="FFFFFF"/>
                </a:solidFill>
                <a:latin typeface="Heebo Medium"/>
                <a:ea typeface="Heebo Medium"/>
                <a:cs typeface="Heebo Medium"/>
                <a:sym typeface="Heebo Medium"/>
              </a:rPr>
              <a:t>Adware</a:t>
            </a:r>
          </a:p>
        </p:txBody>
      </p:sp>
      <p:sp>
        <p:nvSpPr>
          <p:cNvPr name="TextBox 5" id="5"/>
          <p:cNvSpPr txBox="true"/>
          <p:nvPr/>
        </p:nvSpPr>
        <p:spPr>
          <a:xfrm rot="0">
            <a:off x="301665" y="1479685"/>
            <a:ext cx="17684233" cy="1144270"/>
          </a:xfrm>
          <a:prstGeom prst="rect">
            <a:avLst/>
          </a:prstGeom>
        </p:spPr>
        <p:txBody>
          <a:bodyPr anchor="t" rtlCol="false" tIns="0" lIns="0" bIns="0" rIns="0">
            <a:spAutoFit/>
          </a:bodyPr>
          <a:lstStyle/>
          <a:p>
            <a:pPr algn="l">
              <a:lnSpc>
                <a:spcPts val="3079"/>
              </a:lnSpc>
            </a:pPr>
            <a:r>
              <a:rPr lang="en-US" sz="2200">
                <a:solidFill>
                  <a:srgbClr val="FFFFFF"/>
                </a:solidFill>
                <a:latin typeface="Heebo"/>
                <a:ea typeface="Heebo"/>
                <a:cs typeface="Heebo"/>
                <a:sym typeface="Heebo"/>
              </a:rPr>
              <a:t>El adware, también conocido como software publicitario, genera ingresos para sus desarrolladores mostrando anuncios en tu pantalla de forma automática, en general, dentro de un navegador web. . El adware suele crearse para computadoras, pero también puede encontrarse en dispositivos móviles. Algunas formas de adware son muy manipuladoras y habilitan una puerta abierta para los programas maliciosos. </a:t>
            </a:r>
          </a:p>
        </p:txBody>
      </p:sp>
      <p:sp>
        <p:nvSpPr>
          <p:cNvPr name="TextBox 6" id="6"/>
          <p:cNvSpPr txBox="true"/>
          <p:nvPr/>
        </p:nvSpPr>
        <p:spPr>
          <a:xfrm rot="0">
            <a:off x="301980" y="3043758"/>
            <a:ext cx="15233444" cy="455295"/>
          </a:xfrm>
          <a:prstGeom prst="rect">
            <a:avLst/>
          </a:prstGeom>
        </p:spPr>
        <p:txBody>
          <a:bodyPr anchor="t" rtlCol="false" tIns="0" lIns="0" bIns="0" rIns="0">
            <a:spAutoFit/>
          </a:bodyPr>
          <a:lstStyle/>
          <a:p>
            <a:pPr algn="l">
              <a:lnSpc>
                <a:spcPts val="3779"/>
              </a:lnSpc>
            </a:pPr>
            <a:r>
              <a:rPr lang="en-US" sz="2700" b="true">
                <a:solidFill>
                  <a:srgbClr val="FFFFFF"/>
                </a:solidFill>
                <a:latin typeface="Heebo Medium"/>
                <a:ea typeface="Heebo Medium"/>
                <a:cs typeface="Heebo Medium"/>
                <a:sym typeface="Heebo Medium"/>
              </a:rPr>
              <a:t>Virus Troyano</a:t>
            </a:r>
          </a:p>
        </p:txBody>
      </p:sp>
      <p:sp>
        <p:nvSpPr>
          <p:cNvPr name="TextBox 7" id="7"/>
          <p:cNvSpPr txBox="true"/>
          <p:nvPr/>
        </p:nvSpPr>
        <p:spPr>
          <a:xfrm rot="0">
            <a:off x="301665" y="3640378"/>
            <a:ext cx="17684041" cy="1144270"/>
          </a:xfrm>
          <a:prstGeom prst="rect">
            <a:avLst/>
          </a:prstGeom>
        </p:spPr>
        <p:txBody>
          <a:bodyPr anchor="t" rtlCol="false" tIns="0" lIns="0" bIns="0" rIns="0">
            <a:spAutoFit/>
          </a:bodyPr>
          <a:lstStyle/>
          <a:p>
            <a:pPr algn="l">
              <a:lnSpc>
                <a:spcPts val="3079"/>
              </a:lnSpc>
            </a:pPr>
            <a:r>
              <a:rPr lang="en-US" sz="2199">
                <a:solidFill>
                  <a:srgbClr val="FFFFFF"/>
                </a:solidFill>
                <a:latin typeface="Heebo"/>
                <a:ea typeface="Heebo"/>
                <a:cs typeface="Heebo"/>
                <a:sym typeface="Heebo"/>
              </a:rPr>
              <a:t>Un virus troyano es un tipo de malware que se descarga en una computadora disfrazado de programa legítimo. El método de entrega suele hacer que un atacante utilice la ingeniería social para ocultar código malicioso dentro del software legítimo para intentar obtener acceso al sistema de los usuarios con su software.</a:t>
            </a:r>
          </a:p>
        </p:txBody>
      </p:sp>
      <p:sp>
        <p:nvSpPr>
          <p:cNvPr name="TextBox 8" id="8"/>
          <p:cNvSpPr txBox="true"/>
          <p:nvPr/>
        </p:nvSpPr>
        <p:spPr>
          <a:xfrm rot="0">
            <a:off x="301980" y="7833198"/>
            <a:ext cx="15233444" cy="455295"/>
          </a:xfrm>
          <a:prstGeom prst="rect">
            <a:avLst/>
          </a:prstGeom>
        </p:spPr>
        <p:txBody>
          <a:bodyPr anchor="t" rtlCol="false" tIns="0" lIns="0" bIns="0" rIns="0">
            <a:spAutoFit/>
          </a:bodyPr>
          <a:lstStyle/>
          <a:p>
            <a:pPr algn="l">
              <a:lnSpc>
                <a:spcPts val="3779"/>
              </a:lnSpc>
            </a:pPr>
            <a:r>
              <a:rPr lang="en-US" sz="2700" b="true">
                <a:solidFill>
                  <a:srgbClr val="FFFFFF"/>
                </a:solidFill>
                <a:latin typeface="Heebo Medium"/>
                <a:ea typeface="Heebo Medium"/>
                <a:cs typeface="Heebo Medium"/>
                <a:sym typeface="Heebo Medium"/>
              </a:rPr>
              <a:t>Gusanos</a:t>
            </a:r>
          </a:p>
        </p:txBody>
      </p:sp>
      <p:sp>
        <p:nvSpPr>
          <p:cNvPr name="TextBox 9" id="9"/>
          <p:cNvSpPr txBox="true"/>
          <p:nvPr/>
        </p:nvSpPr>
        <p:spPr>
          <a:xfrm rot="0">
            <a:off x="301665" y="8336118"/>
            <a:ext cx="17683849" cy="1144270"/>
          </a:xfrm>
          <a:prstGeom prst="rect">
            <a:avLst/>
          </a:prstGeom>
        </p:spPr>
        <p:txBody>
          <a:bodyPr anchor="t" rtlCol="false" tIns="0" lIns="0" bIns="0" rIns="0">
            <a:spAutoFit/>
          </a:bodyPr>
          <a:lstStyle/>
          <a:p>
            <a:pPr algn="l">
              <a:lnSpc>
                <a:spcPts val="3079"/>
              </a:lnSpc>
            </a:pPr>
            <a:r>
              <a:rPr lang="en-US" sz="2200">
                <a:solidFill>
                  <a:srgbClr val="FFFFFF"/>
                </a:solidFill>
                <a:latin typeface="Heebo"/>
                <a:ea typeface="Heebo"/>
                <a:cs typeface="Heebo"/>
                <a:sym typeface="Heebo"/>
              </a:rPr>
              <a:t>Los gusanos son en realidad una subclase de virus, por lo que comparten características. Son programas que realizan copias de sí mismos, alojándolas en diferentes ubicaciones del ordenador. El objetivo de este malware suele ser colapsar los ordenadores y las redes informáticas, impidiendo así el trabajo a los usuarios. A diferencia de los virus, los gusanos no infectan archivos.</a:t>
            </a:r>
          </a:p>
        </p:txBody>
      </p:sp>
      <p:sp>
        <p:nvSpPr>
          <p:cNvPr name="TextBox 10" id="10"/>
          <p:cNvSpPr txBox="true"/>
          <p:nvPr/>
        </p:nvSpPr>
        <p:spPr>
          <a:xfrm rot="0">
            <a:off x="1501756" y="41960"/>
            <a:ext cx="6342501" cy="986740"/>
          </a:xfrm>
          <a:prstGeom prst="rect">
            <a:avLst/>
          </a:prstGeom>
        </p:spPr>
        <p:txBody>
          <a:bodyPr anchor="t" rtlCol="false" tIns="0" lIns="0" bIns="0" rIns="0">
            <a:spAutoFit/>
          </a:bodyPr>
          <a:lstStyle/>
          <a:p>
            <a:pPr algn="l">
              <a:lnSpc>
                <a:spcPts val="7843"/>
              </a:lnSpc>
            </a:pPr>
            <a:r>
              <a:rPr lang="en-US" sz="6536" b="true">
                <a:solidFill>
                  <a:srgbClr val="64E688"/>
                </a:solidFill>
                <a:latin typeface="Heebo Ultra-Bold"/>
                <a:ea typeface="Heebo Ultra-Bold"/>
                <a:cs typeface="Heebo Ultra-Bold"/>
                <a:sym typeface="Heebo Ultra-Bold"/>
              </a:rPr>
              <a:t>Malware</a:t>
            </a:r>
          </a:p>
        </p:txBody>
      </p:sp>
      <p:sp>
        <p:nvSpPr>
          <p:cNvPr name="AutoShape 11" id="11"/>
          <p:cNvSpPr/>
          <p:nvPr/>
        </p:nvSpPr>
        <p:spPr>
          <a:xfrm>
            <a:off x="301980" y="5133975"/>
            <a:ext cx="17684163" cy="0"/>
          </a:xfrm>
          <a:prstGeom prst="line">
            <a:avLst/>
          </a:prstGeom>
          <a:ln cap="rnd" w="19050">
            <a:solidFill>
              <a:srgbClr val="64E688"/>
            </a:solidFill>
            <a:prstDash val="solid"/>
            <a:headEnd type="none" len="sm" w="sm"/>
            <a:tailEnd type="none" len="sm" w="sm"/>
          </a:ln>
        </p:spPr>
      </p:sp>
      <p:sp>
        <p:nvSpPr>
          <p:cNvPr name="TextBox 12" id="12"/>
          <p:cNvSpPr txBox="true"/>
          <p:nvPr/>
        </p:nvSpPr>
        <p:spPr>
          <a:xfrm rot="0">
            <a:off x="301980" y="5372100"/>
            <a:ext cx="15233444" cy="455295"/>
          </a:xfrm>
          <a:prstGeom prst="rect">
            <a:avLst/>
          </a:prstGeom>
        </p:spPr>
        <p:txBody>
          <a:bodyPr anchor="t" rtlCol="false" tIns="0" lIns="0" bIns="0" rIns="0">
            <a:spAutoFit/>
          </a:bodyPr>
          <a:lstStyle/>
          <a:p>
            <a:pPr algn="l">
              <a:lnSpc>
                <a:spcPts val="3779"/>
              </a:lnSpc>
            </a:pPr>
            <a:r>
              <a:rPr lang="en-US" sz="2700" b="true">
                <a:solidFill>
                  <a:srgbClr val="FFFFFF"/>
                </a:solidFill>
                <a:latin typeface="Heebo Medium"/>
                <a:ea typeface="Heebo Medium"/>
                <a:cs typeface="Heebo Medium"/>
                <a:sym typeface="Heebo Medium"/>
              </a:rPr>
              <a:t>Spyware</a:t>
            </a:r>
          </a:p>
        </p:txBody>
      </p:sp>
      <p:sp>
        <p:nvSpPr>
          <p:cNvPr name="TextBox 13" id="13"/>
          <p:cNvSpPr txBox="true"/>
          <p:nvPr/>
        </p:nvSpPr>
        <p:spPr>
          <a:xfrm rot="0">
            <a:off x="301665" y="5875020"/>
            <a:ext cx="17684041" cy="1534795"/>
          </a:xfrm>
          <a:prstGeom prst="rect">
            <a:avLst/>
          </a:prstGeom>
        </p:spPr>
        <p:txBody>
          <a:bodyPr anchor="t" rtlCol="false" tIns="0" lIns="0" bIns="0" rIns="0">
            <a:spAutoFit/>
          </a:bodyPr>
          <a:lstStyle/>
          <a:p>
            <a:pPr algn="l">
              <a:lnSpc>
                <a:spcPts val="3079"/>
              </a:lnSpc>
            </a:pPr>
            <a:r>
              <a:rPr lang="en-US" sz="2200">
                <a:solidFill>
                  <a:srgbClr val="FFFFFF"/>
                </a:solidFill>
                <a:latin typeface="Heebo"/>
                <a:ea typeface="Heebo"/>
                <a:cs typeface="Heebo"/>
                <a:sym typeface="Heebo"/>
              </a:rPr>
              <a:t>El spyware es un tipo de software que se instala en el ordenador sin que el usuario tenga constancia de ello. Suele venir oculto junto a otros programas que se instalan de manera consciente, lo que lo hace muy difícil de detectar. Una vez en el ordenador, recopila información para enviarla a terceros. Esta suele ser de carácter personal: desde el historial de búsquedas hasta contraseñas y cuentas de correo electrónico, vulnerando por completo la privacidad del usuario.</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196742" y="3639134"/>
            <a:ext cx="6702604" cy="2133600"/>
          </a:xfrm>
          <a:prstGeom prst="rect">
            <a:avLst/>
          </a:prstGeom>
        </p:spPr>
        <p:txBody>
          <a:bodyPr anchor="t" rtlCol="false" tIns="0" lIns="0" bIns="0" rIns="0">
            <a:spAutoFit/>
          </a:bodyPr>
          <a:lstStyle/>
          <a:p>
            <a:pPr algn="l">
              <a:lnSpc>
                <a:spcPts val="8400"/>
              </a:lnSpc>
            </a:pPr>
            <a:r>
              <a:rPr lang="en-US" sz="7000" b="true">
                <a:solidFill>
                  <a:srgbClr val="64E688"/>
                </a:solidFill>
                <a:latin typeface="Heebo Ultra-Bold"/>
                <a:ea typeface="Heebo Ultra-Bold"/>
                <a:cs typeface="Heebo Ultra-Bold"/>
                <a:sym typeface="Heebo Ultra-Bold"/>
              </a:rPr>
              <a:t>Caracteristicas del malware</a:t>
            </a:r>
          </a:p>
        </p:txBody>
      </p:sp>
      <p:sp>
        <p:nvSpPr>
          <p:cNvPr name="TextBox 3" id="3"/>
          <p:cNvSpPr txBox="true"/>
          <p:nvPr/>
        </p:nvSpPr>
        <p:spPr>
          <a:xfrm rot="0">
            <a:off x="6899346" y="431114"/>
            <a:ext cx="10872418" cy="1234440"/>
          </a:xfrm>
          <a:prstGeom prst="rect">
            <a:avLst/>
          </a:prstGeom>
        </p:spPr>
        <p:txBody>
          <a:bodyPr anchor="t" rtlCol="false" tIns="0" lIns="0" bIns="0" rIns="0">
            <a:spAutoFit/>
          </a:bodyPr>
          <a:lstStyle/>
          <a:p>
            <a:pPr algn="l">
              <a:lnSpc>
                <a:spcPts val="3359"/>
              </a:lnSpc>
            </a:pPr>
            <a:r>
              <a:rPr lang="en-US" b="true" sz="2400">
                <a:solidFill>
                  <a:srgbClr val="FFFFFF"/>
                </a:solidFill>
                <a:latin typeface="Heebo Bold"/>
                <a:ea typeface="Heebo Bold"/>
                <a:cs typeface="Heebo Bold"/>
                <a:sym typeface="Heebo Bold"/>
              </a:rPr>
              <a:t>Propagación:</a:t>
            </a:r>
            <a:r>
              <a:rPr lang="en-US" sz="2400">
                <a:solidFill>
                  <a:srgbClr val="FFFFFF"/>
                </a:solidFill>
                <a:latin typeface="Heebo"/>
                <a:ea typeface="Heebo"/>
                <a:cs typeface="Heebo"/>
                <a:sym typeface="Heebo"/>
              </a:rPr>
              <a:t> El malware puede difundirse de varias maneras, como a través de correos electrónicos, enlaces maliciosos, archivos infectados, dispositivos USB o redes no seguras.</a:t>
            </a:r>
          </a:p>
        </p:txBody>
      </p:sp>
      <p:sp>
        <p:nvSpPr>
          <p:cNvPr name="TextBox 4" id="4"/>
          <p:cNvSpPr txBox="true"/>
          <p:nvPr/>
        </p:nvSpPr>
        <p:spPr>
          <a:xfrm rot="0">
            <a:off x="6899346" y="1951304"/>
            <a:ext cx="10872418" cy="1234440"/>
          </a:xfrm>
          <a:prstGeom prst="rect">
            <a:avLst/>
          </a:prstGeom>
        </p:spPr>
        <p:txBody>
          <a:bodyPr anchor="t" rtlCol="false" tIns="0" lIns="0" bIns="0" rIns="0">
            <a:spAutoFit/>
          </a:bodyPr>
          <a:lstStyle/>
          <a:p>
            <a:pPr algn="l">
              <a:lnSpc>
                <a:spcPts val="3359"/>
              </a:lnSpc>
            </a:pPr>
            <a:r>
              <a:rPr lang="en-US" b="true" sz="2400">
                <a:solidFill>
                  <a:srgbClr val="FFFFFF"/>
                </a:solidFill>
                <a:latin typeface="Heebo Bold"/>
                <a:ea typeface="Heebo Bold"/>
                <a:cs typeface="Heebo Bold"/>
                <a:sym typeface="Heebo Bold"/>
              </a:rPr>
              <a:t>Ocultación:</a:t>
            </a:r>
            <a:r>
              <a:rPr lang="en-US" sz="2400">
                <a:solidFill>
                  <a:srgbClr val="FFFFFF"/>
                </a:solidFill>
                <a:latin typeface="Heebo"/>
                <a:ea typeface="Heebo"/>
                <a:cs typeface="Heebo"/>
                <a:sym typeface="Heebo"/>
              </a:rPr>
              <a:t> El malware suele estar diseñado para ocultarse del usuario y del software de seguridad. Algunos utilizan técnicas como la ofuscación de código o el cifrado para evitar su detección.</a:t>
            </a:r>
          </a:p>
        </p:txBody>
      </p:sp>
      <p:sp>
        <p:nvSpPr>
          <p:cNvPr name="TextBox 5" id="5"/>
          <p:cNvSpPr txBox="true"/>
          <p:nvPr/>
        </p:nvSpPr>
        <p:spPr>
          <a:xfrm rot="0">
            <a:off x="6899346" y="3471494"/>
            <a:ext cx="10872418" cy="1234440"/>
          </a:xfrm>
          <a:prstGeom prst="rect">
            <a:avLst/>
          </a:prstGeom>
        </p:spPr>
        <p:txBody>
          <a:bodyPr anchor="t" rtlCol="false" tIns="0" lIns="0" bIns="0" rIns="0">
            <a:spAutoFit/>
          </a:bodyPr>
          <a:lstStyle/>
          <a:p>
            <a:pPr algn="l">
              <a:lnSpc>
                <a:spcPts val="3359"/>
              </a:lnSpc>
            </a:pPr>
            <a:r>
              <a:rPr lang="en-US" b="true" sz="2400">
                <a:solidFill>
                  <a:srgbClr val="FFFFFF"/>
                </a:solidFill>
                <a:latin typeface="Heebo Bold"/>
                <a:ea typeface="Heebo Bold"/>
                <a:cs typeface="Heebo Bold"/>
                <a:sym typeface="Heebo Bold"/>
              </a:rPr>
              <a:t>Acceso no autorizado: </a:t>
            </a:r>
            <a:r>
              <a:rPr lang="en-US" sz="2400">
                <a:solidFill>
                  <a:srgbClr val="FFFFFF"/>
                </a:solidFill>
                <a:latin typeface="Heebo"/>
                <a:ea typeface="Heebo"/>
                <a:cs typeface="Heebo"/>
                <a:sym typeface="Heebo"/>
              </a:rPr>
              <a:t>Muchos tipos de malware otorgan acceso remoto a los ciberdelincuentes para que puedan controlar el dispositivo infectado, extraer información, manipular archivos o realizar otras acciones maliciosas.</a:t>
            </a:r>
          </a:p>
        </p:txBody>
      </p:sp>
      <p:sp>
        <p:nvSpPr>
          <p:cNvPr name="TextBox 6" id="6"/>
          <p:cNvSpPr txBox="true"/>
          <p:nvPr/>
        </p:nvSpPr>
        <p:spPr>
          <a:xfrm rot="0">
            <a:off x="6899346" y="5048784"/>
            <a:ext cx="10872418" cy="1234440"/>
          </a:xfrm>
          <a:prstGeom prst="rect">
            <a:avLst/>
          </a:prstGeom>
        </p:spPr>
        <p:txBody>
          <a:bodyPr anchor="t" rtlCol="false" tIns="0" lIns="0" bIns="0" rIns="0">
            <a:spAutoFit/>
          </a:bodyPr>
          <a:lstStyle/>
          <a:p>
            <a:pPr algn="l">
              <a:lnSpc>
                <a:spcPts val="3359"/>
              </a:lnSpc>
            </a:pPr>
            <a:r>
              <a:rPr lang="en-US" b="true" sz="2400">
                <a:solidFill>
                  <a:srgbClr val="FFFFFF"/>
                </a:solidFill>
                <a:latin typeface="Heebo Bold"/>
                <a:ea typeface="Heebo Bold"/>
                <a:cs typeface="Heebo Bold"/>
                <a:sym typeface="Heebo Bold"/>
              </a:rPr>
              <a:t>Robo de información:</a:t>
            </a:r>
            <a:r>
              <a:rPr lang="en-US" sz="2400">
                <a:solidFill>
                  <a:srgbClr val="FFFFFF"/>
                </a:solidFill>
                <a:latin typeface="Heebo"/>
                <a:ea typeface="Heebo"/>
                <a:cs typeface="Heebo"/>
                <a:sym typeface="Heebo"/>
              </a:rPr>
              <a:t> El malware puede robar datos personales o confidenciales, como contraseñas, información bancaria o datos de tarjetas de crédito. Esto es característico de troyanos y spyware.</a:t>
            </a:r>
            <a:r>
              <a:rPr lang="en-US" sz="2400">
                <a:solidFill>
                  <a:srgbClr val="FFFFFF"/>
                </a:solidFill>
                <a:latin typeface="Heebo"/>
                <a:ea typeface="Heebo"/>
                <a:cs typeface="Heebo"/>
                <a:sym typeface="Heebo"/>
              </a:rPr>
              <a:t> </a:t>
            </a:r>
          </a:p>
        </p:txBody>
      </p:sp>
      <p:sp>
        <p:nvSpPr>
          <p:cNvPr name="TextBox 7" id="7"/>
          <p:cNvSpPr txBox="true"/>
          <p:nvPr/>
        </p:nvSpPr>
        <p:spPr>
          <a:xfrm rot="0">
            <a:off x="6899346" y="6525109"/>
            <a:ext cx="10872418" cy="1234440"/>
          </a:xfrm>
          <a:prstGeom prst="rect">
            <a:avLst/>
          </a:prstGeom>
        </p:spPr>
        <p:txBody>
          <a:bodyPr anchor="t" rtlCol="false" tIns="0" lIns="0" bIns="0" rIns="0">
            <a:spAutoFit/>
          </a:bodyPr>
          <a:lstStyle/>
          <a:p>
            <a:pPr algn="l">
              <a:lnSpc>
                <a:spcPts val="3359"/>
              </a:lnSpc>
            </a:pPr>
            <a:r>
              <a:rPr lang="en-US" b="true" sz="2400">
                <a:solidFill>
                  <a:srgbClr val="FFFFFF"/>
                </a:solidFill>
                <a:latin typeface="Heebo Bold"/>
                <a:ea typeface="Heebo Bold"/>
                <a:cs typeface="Heebo Bold"/>
                <a:sym typeface="Heebo Bold"/>
              </a:rPr>
              <a:t>Comportamiento dañino:</a:t>
            </a:r>
            <a:r>
              <a:rPr lang="en-US" sz="2400">
                <a:solidFill>
                  <a:srgbClr val="FFFFFF"/>
                </a:solidFill>
                <a:latin typeface="Heebo"/>
                <a:ea typeface="Heebo"/>
                <a:cs typeface="Heebo"/>
                <a:sym typeface="Heebo"/>
              </a:rPr>
              <a:t> El malware puede ejecutar una variedad de acciones maliciosas, como eliminar archivos, cifrar datos (ransomware), sobrecargar la red (ataques DDoS) o alterar el funcionamiento del sistema.</a:t>
            </a:r>
          </a:p>
        </p:txBody>
      </p:sp>
      <p:sp>
        <p:nvSpPr>
          <p:cNvPr name="TextBox 8" id="8"/>
          <p:cNvSpPr txBox="true"/>
          <p:nvPr/>
        </p:nvSpPr>
        <p:spPr>
          <a:xfrm rot="0">
            <a:off x="6899346" y="8045942"/>
            <a:ext cx="10872418" cy="1653540"/>
          </a:xfrm>
          <a:prstGeom prst="rect">
            <a:avLst/>
          </a:prstGeom>
        </p:spPr>
        <p:txBody>
          <a:bodyPr anchor="t" rtlCol="false" tIns="0" lIns="0" bIns="0" rIns="0">
            <a:spAutoFit/>
          </a:bodyPr>
          <a:lstStyle/>
          <a:p>
            <a:pPr algn="l">
              <a:lnSpc>
                <a:spcPts val="3359"/>
              </a:lnSpc>
            </a:pPr>
            <a:r>
              <a:rPr lang="en-US" b="true" sz="2400">
                <a:solidFill>
                  <a:srgbClr val="FFFFFF"/>
                </a:solidFill>
                <a:latin typeface="Heebo Bold"/>
                <a:ea typeface="Heebo Bold"/>
                <a:cs typeface="Heebo Bold"/>
                <a:sym typeface="Heebo Bold"/>
              </a:rPr>
              <a:t>Persistencia:</a:t>
            </a:r>
            <a:r>
              <a:rPr lang="en-US" sz="2400">
                <a:solidFill>
                  <a:srgbClr val="FFFFFF"/>
                </a:solidFill>
                <a:latin typeface="Heebo"/>
                <a:ea typeface="Heebo"/>
                <a:cs typeface="Heebo"/>
                <a:sym typeface="Heebo"/>
              </a:rPr>
              <a:t> Muchos tipos de malware están diseñados para ser difíciles de eliminar. Pueden reinstalarse después de haber sido eliminados, utilizar rootkits para obtener acceso profundo al sistema o modificar archivos esenciales del sistema para mantenerse activos.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4516656" y="-2393553"/>
            <a:ext cx="6228501" cy="6844507"/>
          </a:xfrm>
          <a:custGeom>
            <a:avLst/>
            <a:gdLst/>
            <a:ahLst/>
            <a:cxnLst/>
            <a:rect r="r" b="b" t="t" l="l"/>
            <a:pathLst>
              <a:path h="6844507" w="6228501">
                <a:moveTo>
                  <a:pt x="0" y="0"/>
                </a:moveTo>
                <a:lnTo>
                  <a:pt x="6228501" y="0"/>
                </a:lnTo>
                <a:lnTo>
                  <a:pt x="6228501" y="6844506"/>
                </a:lnTo>
                <a:lnTo>
                  <a:pt x="0" y="6844506"/>
                </a:lnTo>
                <a:lnTo>
                  <a:pt x="0" y="0"/>
                </a:lnTo>
                <a:close/>
              </a:path>
            </a:pathLst>
          </a:custGeom>
          <a:blipFill>
            <a:blip r:embed="rId2"/>
            <a:stretch>
              <a:fillRect l="0" t="0" r="0" b="0"/>
            </a:stretch>
          </a:blipFill>
        </p:spPr>
      </p:sp>
      <p:sp>
        <p:nvSpPr>
          <p:cNvPr name="TextBox 3" id="3"/>
          <p:cNvSpPr txBox="true"/>
          <p:nvPr/>
        </p:nvSpPr>
        <p:spPr>
          <a:xfrm rot="0">
            <a:off x="219592" y="478861"/>
            <a:ext cx="14297064" cy="1109202"/>
          </a:xfrm>
          <a:prstGeom prst="rect">
            <a:avLst/>
          </a:prstGeom>
        </p:spPr>
        <p:txBody>
          <a:bodyPr anchor="t" rtlCol="false" tIns="0" lIns="0" bIns="0" rIns="0">
            <a:spAutoFit/>
          </a:bodyPr>
          <a:lstStyle/>
          <a:p>
            <a:pPr algn="l">
              <a:lnSpc>
                <a:spcPts val="8863"/>
              </a:lnSpc>
            </a:pPr>
            <a:r>
              <a:rPr lang="en-US" sz="7386" b="true">
                <a:solidFill>
                  <a:srgbClr val="64E688"/>
                </a:solidFill>
                <a:latin typeface="Heebo Ultra-Bold"/>
                <a:ea typeface="Heebo Ultra-Bold"/>
                <a:cs typeface="Heebo Ultra-Bold"/>
                <a:sym typeface="Heebo Ultra-Bold"/>
              </a:rPr>
              <a:t>Breve historia de las redes zombi</a:t>
            </a:r>
          </a:p>
        </p:txBody>
      </p:sp>
      <p:grpSp>
        <p:nvGrpSpPr>
          <p:cNvPr name="Group 4" id="4"/>
          <p:cNvGrpSpPr/>
          <p:nvPr/>
        </p:nvGrpSpPr>
        <p:grpSpPr>
          <a:xfrm rot="0">
            <a:off x="219592" y="1588064"/>
            <a:ext cx="15826046" cy="8445608"/>
            <a:chOff x="0" y="0"/>
            <a:chExt cx="21101395" cy="11260810"/>
          </a:xfrm>
        </p:grpSpPr>
        <p:grpSp>
          <p:nvGrpSpPr>
            <p:cNvPr name="Group 5" id="5"/>
            <p:cNvGrpSpPr/>
            <p:nvPr/>
          </p:nvGrpSpPr>
          <p:grpSpPr>
            <a:xfrm rot="0">
              <a:off x="0" y="0"/>
              <a:ext cx="21101395" cy="11260810"/>
              <a:chOff x="0" y="0"/>
              <a:chExt cx="61604778" cy="32875538"/>
            </a:xfrm>
          </p:grpSpPr>
          <p:sp>
            <p:nvSpPr>
              <p:cNvPr name="Freeform 6" id="6"/>
              <p:cNvSpPr/>
              <p:nvPr/>
            </p:nvSpPr>
            <p:spPr>
              <a:xfrm flipH="false" flipV="false" rot="0">
                <a:off x="0" y="0"/>
                <a:ext cx="61604779" cy="32875538"/>
              </a:xfrm>
              <a:custGeom>
                <a:avLst/>
                <a:gdLst/>
                <a:ahLst/>
                <a:cxnLst/>
                <a:rect r="r" b="b" t="t" l="l"/>
                <a:pathLst>
                  <a:path h="32875538" w="61604779">
                    <a:moveTo>
                      <a:pt x="61480316" y="59690"/>
                    </a:moveTo>
                    <a:cubicBezTo>
                      <a:pt x="61515879" y="59690"/>
                      <a:pt x="61545087" y="88900"/>
                      <a:pt x="61545087" y="124460"/>
                    </a:cubicBezTo>
                    <a:lnTo>
                      <a:pt x="61545087" y="32751080"/>
                    </a:lnTo>
                    <a:cubicBezTo>
                      <a:pt x="61545087" y="32786638"/>
                      <a:pt x="61515879" y="32815848"/>
                      <a:pt x="61480316" y="32815848"/>
                    </a:cubicBezTo>
                    <a:lnTo>
                      <a:pt x="124460" y="32815848"/>
                    </a:lnTo>
                    <a:cubicBezTo>
                      <a:pt x="88900" y="32815848"/>
                      <a:pt x="59690" y="32786638"/>
                      <a:pt x="59690" y="32751080"/>
                    </a:cubicBezTo>
                    <a:lnTo>
                      <a:pt x="59690" y="124460"/>
                    </a:lnTo>
                    <a:cubicBezTo>
                      <a:pt x="59690" y="88900"/>
                      <a:pt x="88900" y="59690"/>
                      <a:pt x="124460" y="59690"/>
                    </a:cubicBezTo>
                    <a:lnTo>
                      <a:pt x="61480316" y="59690"/>
                    </a:lnTo>
                    <a:moveTo>
                      <a:pt x="61480316" y="0"/>
                    </a:moveTo>
                    <a:lnTo>
                      <a:pt x="124460" y="0"/>
                    </a:lnTo>
                    <a:cubicBezTo>
                      <a:pt x="55880" y="0"/>
                      <a:pt x="0" y="55880"/>
                      <a:pt x="0" y="124460"/>
                    </a:cubicBezTo>
                    <a:lnTo>
                      <a:pt x="0" y="32751080"/>
                    </a:lnTo>
                    <a:cubicBezTo>
                      <a:pt x="0" y="32819659"/>
                      <a:pt x="55880" y="32875538"/>
                      <a:pt x="124460" y="32875538"/>
                    </a:cubicBezTo>
                    <a:lnTo>
                      <a:pt x="61480316" y="32875538"/>
                    </a:lnTo>
                    <a:cubicBezTo>
                      <a:pt x="61548900" y="32875538"/>
                      <a:pt x="61604779" y="32819659"/>
                      <a:pt x="61604779" y="32751080"/>
                    </a:cubicBezTo>
                    <a:lnTo>
                      <a:pt x="61604779" y="124460"/>
                    </a:lnTo>
                    <a:cubicBezTo>
                      <a:pt x="61604779" y="55880"/>
                      <a:pt x="61548900" y="0"/>
                      <a:pt x="61480316" y="0"/>
                    </a:cubicBezTo>
                    <a:close/>
                  </a:path>
                </a:pathLst>
              </a:custGeom>
              <a:solidFill>
                <a:srgbClr val="64E688">
                  <a:alpha val="49804"/>
                </a:srgbClr>
              </a:solidFill>
            </p:spPr>
          </p:sp>
        </p:grpSp>
        <p:sp>
          <p:nvSpPr>
            <p:cNvPr name="TextBox 7" id="7"/>
            <p:cNvSpPr txBox="true"/>
            <p:nvPr/>
          </p:nvSpPr>
          <p:spPr>
            <a:xfrm rot="0">
              <a:off x="404797" y="269265"/>
              <a:ext cx="20291801" cy="10610850"/>
            </a:xfrm>
            <a:prstGeom prst="rect">
              <a:avLst/>
            </a:prstGeom>
          </p:spPr>
          <p:txBody>
            <a:bodyPr anchor="t" rtlCol="false" tIns="0" lIns="0" bIns="0" rIns="0">
              <a:spAutoFit/>
            </a:bodyPr>
            <a:lstStyle/>
            <a:p>
              <a:pPr algn="l">
                <a:lnSpc>
                  <a:spcPts val="4500"/>
                </a:lnSpc>
              </a:pPr>
              <a:r>
                <a:rPr lang="en-US" sz="3000">
                  <a:solidFill>
                    <a:srgbClr val="FFFFFF"/>
                  </a:solidFill>
                  <a:latin typeface="Heebo"/>
                  <a:ea typeface="Heebo"/>
                  <a:cs typeface="Heebo"/>
                  <a:sym typeface="Heebo"/>
                </a:rPr>
                <a:t>Aunque el término "red zombie" se popularizó en los últimos años, el concepto de controlar múltiples computadoras de forma remota existe desde hace décadas. Los primeros indicios se remontan a los años 80, cuando los hackers empezaron a explorar las vulnerabilidades de los sistemas operativos y a crear programas simples para automatizar tareas. Sin embargo, el concepto de botnet (otro término para red zombie) comenzó a tomar forma a finales de los 90. Con el auge de Internet, las oportunidades para crear redes de computadoras comprometidas se multiplicaron exponencialmente. </a:t>
              </a:r>
            </a:p>
            <a:p>
              <a:pPr algn="l">
                <a:lnSpc>
                  <a:spcPts val="4500"/>
                </a:lnSpc>
              </a:pPr>
            </a:p>
            <a:p>
              <a:pPr algn="l">
                <a:lnSpc>
                  <a:spcPts val="4500"/>
                </a:lnSpc>
              </a:pPr>
              <a:r>
                <a:rPr lang="en-US" sz="3000">
                  <a:solidFill>
                    <a:srgbClr val="FFFFFF"/>
                  </a:solidFill>
                  <a:latin typeface="Heebo"/>
                  <a:ea typeface="Heebo"/>
                  <a:cs typeface="Heebo"/>
                  <a:sym typeface="Heebo"/>
                </a:rPr>
                <a:t>Con el paso del tiempo, las redes zombies se han vuelto más complejas y peligrosas. Los cibercriminales han desarrollado nuevas técnicas para infectar dispositivos, como:  Explotación de vulnerabilidades: Aprovechando los agujeros de seguridad en software y sistemas operativos. Ingeniería social: Engañando a los usuarios para que descarguen malware o proporcionen información confidencial. Kits de explotación: Herramientas preconstruidas que facilitan la creación de botnets.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4930990">
            <a:off x="-593555" y="8649094"/>
            <a:ext cx="2138011" cy="1985678"/>
          </a:xfrm>
          <a:custGeom>
            <a:avLst/>
            <a:gdLst/>
            <a:ahLst/>
            <a:cxnLst/>
            <a:rect r="r" b="b" t="t" l="l"/>
            <a:pathLst>
              <a:path h="1985678" w="2138011">
                <a:moveTo>
                  <a:pt x="0" y="0"/>
                </a:moveTo>
                <a:lnTo>
                  <a:pt x="2138011" y="0"/>
                </a:lnTo>
                <a:lnTo>
                  <a:pt x="2138011" y="1985677"/>
                </a:lnTo>
                <a:lnTo>
                  <a:pt x="0" y="1985677"/>
                </a:lnTo>
                <a:lnTo>
                  <a:pt x="0" y="0"/>
                </a:lnTo>
                <a:close/>
              </a:path>
            </a:pathLst>
          </a:custGeom>
          <a:blipFill>
            <a:blip r:embed="rId2"/>
            <a:stretch>
              <a:fillRect l="0" t="0" r="0" b="0"/>
            </a:stretch>
          </a:blipFill>
        </p:spPr>
      </p:sp>
      <p:sp>
        <p:nvSpPr>
          <p:cNvPr name="Freeform 3" id="3"/>
          <p:cNvSpPr/>
          <p:nvPr/>
        </p:nvSpPr>
        <p:spPr>
          <a:xfrm flipH="false" flipV="false" rot="0">
            <a:off x="16727923" y="1180162"/>
            <a:ext cx="2232521" cy="1900434"/>
          </a:xfrm>
          <a:custGeom>
            <a:avLst/>
            <a:gdLst/>
            <a:ahLst/>
            <a:cxnLst/>
            <a:rect r="r" b="b" t="t" l="l"/>
            <a:pathLst>
              <a:path h="1900434" w="2232521">
                <a:moveTo>
                  <a:pt x="0" y="0"/>
                </a:moveTo>
                <a:lnTo>
                  <a:pt x="2232522" y="0"/>
                </a:lnTo>
                <a:lnTo>
                  <a:pt x="2232522" y="1900434"/>
                </a:lnTo>
                <a:lnTo>
                  <a:pt x="0" y="1900434"/>
                </a:lnTo>
                <a:lnTo>
                  <a:pt x="0" y="0"/>
                </a:lnTo>
                <a:close/>
              </a:path>
            </a:pathLst>
          </a:custGeom>
          <a:blipFill>
            <a:blip r:embed="rId3"/>
            <a:stretch>
              <a:fillRect l="0" t="0" r="0" b="0"/>
            </a:stretch>
          </a:blipFill>
        </p:spPr>
      </p:sp>
      <p:sp>
        <p:nvSpPr>
          <p:cNvPr name="TextBox 4" id="4"/>
          <p:cNvSpPr txBox="true"/>
          <p:nvPr/>
        </p:nvSpPr>
        <p:spPr>
          <a:xfrm rot="0">
            <a:off x="279355" y="228600"/>
            <a:ext cx="17738209" cy="1600200"/>
          </a:xfrm>
          <a:prstGeom prst="rect">
            <a:avLst/>
          </a:prstGeom>
        </p:spPr>
        <p:txBody>
          <a:bodyPr anchor="t" rtlCol="false" tIns="0" lIns="0" bIns="0" rIns="0">
            <a:spAutoFit/>
          </a:bodyPr>
          <a:lstStyle/>
          <a:p>
            <a:pPr algn="l">
              <a:lnSpc>
                <a:spcPts val="6359"/>
              </a:lnSpc>
            </a:pPr>
            <a:r>
              <a:rPr lang="en-US" sz="5300" b="true">
                <a:solidFill>
                  <a:srgbClr val="64E688"/>
                </a:solidFill>
                <a:latin typeface="Heebo Ultra-Bold"/>
                <a:ea typeface="Heebo Ultra-Bold"/>
                <a:cs typeface="Heebo Ultra-Bold"/>
                <a:sym typeface="Heebo Ultra-Bold"/>
              </a:rPr>
              <a:t>¿Cuáles son los síntomas que indican la infección con una red zombie?</a:t>
            </a:r>
          </a:p>
        </p:txBody>
      </p:sp>
      <p:sp>
        <p:nvSpPr>
          <p:cNvPr name="TextBox 5" id="5"/>
          <p:cNvSpPr txBox="true"/>
          <p:nvPr/>
        </p:nvSpPr>
        <p:spPr>
          <a:xfrm rot="0">
            <a:off x="-16831" y="2054179"/>
            <a:ext cx="18304831" cy="6659880"/>
          </a:xfrm>
          <a:prstGeom prst="rect">
            <a:avLst/>
          </a:prstGeom>
        </p:spPr>
        <p:txBody>
          <a:bodyPr anchor="t" rtlCol="false" tIns="0" lIns="0" bIns="0" rIns="0">
            <a:spAutoFit/>
          </a:bodyPr>
          <a:lstStyle/>
          <a:p>
            <a:pPr algn="l" marL="582930" indent="-291465" lvl="1">
              <a:lnSpc>
                <a:spcPts val="4050"/>
              </a:lnSpc>
              <a:buFont typeface="Arial"/>
              <a:buChar char="•"/>
            </a:pPr>
            <a:r>
              <a:rPr lang="en-US" b="true" sz="2700">
                <a:solidFill>
                  <a:srgbClr val="FFFFFF"/>
                </a:solidFill>
                <a:latin typeface="Heebo Bold"/>
                <a:ea typeface="Heebo Bold"/>
                <a:cs typeface="Heebo Bold"/>
                <a:sym typeface="Heebo Bold"/>
              </a:rPr>
              <a:t>Rendimiento lento del sistema:</a:t>
            </a:r>
            <a:r>
              <a:rPr lang="en-US" sz="2700">
                <a:solidFill>
                  <a:srgbClr val="FFFFFF"/>
                </a:solidFill>
                <a:latin typeface="Heebo"/>
                <a:ea typeface="Heebo"/>
                <a:cs typeface="Heebo"/>
                <a:sym typeface="Heebo"/>
              </a:rPr>
              <a:t> Si tu computadora, smartphone o dispositivo Io comienza a funcionar mucho más lento de lo habitual, puede ser una señal de que está ejecutando procesos en segundo plano controlados por la botnet, como el envío de spam o la participación en ataques DDoS. </a:t>
            </a:r>
          </a:p>
          <a:p>
            <a:pPr algn="l" marL="582930" indent="-291465" lvl="1">
              <a:lnSpc>
                <a:spcPts val="4050"/>
              </a:lnSpc>
              <a:buFont typeface="Arial"/>
              <a:buChar char="•"/>
            </a:pPr>
            <a:r>
              <a:rPr lang="en-US" b="true" sz="2700">
                <a:solidFill>
                  <a:srgbClr val="FFFFFF"/>
                </a:solidFill>
                <a:latin typeface="Heebo Bold"/>
                <a:ea typeface="Heebo Bold"/>
                <a:cs typeface="Heebo Bold"/>
                <a:sym typeface="Heebo Bold"/>
              </a:rPr>
              <a:t>Actividad inusual en la red:</a:t>
            </a:r>
            <a:r>
              <a:rPr lang="en-US" sz="2700">
                <a:solidFill>
                  <a:srgbClr val="FFFFFF"/>
                </a:solidFill>
                <a:latin typeface="Heebo"/>
                <a:ea typeface="Heebo"/>
                <a:cs typeface="Heebo"/>
                <a:sym typeface="Heebo"/>
              </a:rPr>
              <a:t> Un aumento en el uso de datos, conexiones a servidores o tráfico de red no identificado puede ser un síntoma de que el dispositivo está enviando y recibiendo datos como parte de una red zombie. </a:t>
            </a:r>
          </a:p>
          <a:p>
            <a:pPr algn="l" marL="582930" indent="-291465" lvl="1">
              <a:lnSpc>
                <a:spcPts val="4050"/>
              </a:lnSpc>
              <a:buFont typeface="Arial"/>
              <a:buChar char="•"/>
            </a:pPr>
            <a:r>
              <a:rPr lang="en-US" b="true" sz="2700">
                <a:solidFill>
                  <a:srgbClr val="FFFFFF"/>
                </a:solidFill>
                <a:latin typeface="Heebo Bold"/>
                <a:ea typeface="Heebo Bold"/>
                <a:cs typeface="Heebo Bold"/>
                <a:sym typeface="Heebo Bold"/>
              </a:rPr>
              <a:t>Uso de CPU elevado:</a:t>
            </a:r>
            <a:r>
              <a:rPr lang="en-US" sz="2700">
                <a:solidFill>
                  <a:srgbClr val="FFFFFF"/>
                </a:solidFill>
                <a:latin typeface="Heebo"/>
                <a:ea typeface="Heebo"/>
                <a:cs typeface="Heebo"/>
                <a:sym typeface="Heebo"/>
              </a:rPr>
              <a:t> Si notas que el procesador está trabajando a su máxima capacidad sin que estés ejecutando programas pesados, podría ser un signo de que la botnet está utilizando recursos de tu máquina para realizar tareas maliciosas, como minería de criptomonedas o ataques.</a:t>
            </a:r>
          </a:p>
          <a:p>
            <a:pPr algn="l" marL="582930" indent="-291465" lvl="1">
              <a:lnSpc>
                <a:spcPts val="4050"/>
              </a:lnSpc>
              <a:buFont typeface="Arial"/>
              <a:buChar char="•"/>
            </a:pPr>
            <a:r>
              <a:rPr lang="en-US" b="true" sz="2700">
                <a:solidFill>
                  <a:srgbClr val="FFFFFF"/>
                </a:solidFill>
                <a:latin typeface="Heebo Bold"/>
                <a:ea typeface="Heebo Bold"/>
                <a:cs typeface="Heebo Bold"/>
                <a:sym typeface="Heebo Bold"/>
              </a:rPr>
              <a:t>Comportamiento extraño del dispositivo:</a:t>
            </a:r>
            <a:r>
              <a:rPr lang="en-US" sz="2700">
                <a:solidFill>
                  <a:srgbClr val="FFFFFF"/>
                </a:solidFill>
                <a:latin typeface="Heebo"/>
                <a:ea typeface="Heebo"/>
                <a:cs typeface="Heebo"/>
                <a:sym typeface="Heebo"/>
              </a:rPr>
              <a:t> Algunos signos pueden incluir el cierre inesperado de aplicaciones, reinicios frecuentes, problemas para abrir ciertos archivos o que el dispositivo responda de forma extraña a comandos normales.</a:t>
            </a:r>
          </a:p>
          <a:p>
            <a:pPr algn="l" marL="582930" indent="-291465" lvl="1">
              <a:lnSpc>
                <a:spcPts val="4050"/>
              </a:lnSpc>
              <a:buFont typeface="Arial"/>
              <a:buChar char="•"/>
            </a:pPr>
            <a:r>
              <a:rPr lang="en-US" b="true" sz="2700">
                <a:solidFill>
                  <a:srgbClr val="FFFFFF"/>
                </a:solidFill>
                <a:latin typeface="Heebo Bold"/>
                <a:ea typeface="Heebo Bold"/>
                <a:cs typeface="Heebo Bold"/>
                <a:sym typeface="Heebo Bold"/>
              </a:rPr>
              <a:t>Pop-ups y anuncios no deseados: </a:t>
            </a:r>
            <a:r>
              <a:rPr lang="en-US" sz="2700">
                <a:solidFill>
                  <a:srgbClr val="FFFFFF"/>
                </a:solidFill>
                <a:latin typeface="Heebo"/>
                <a:ea typeface="Heebo"/>
                <a:cs typeface="Heebo"/>
                <a:sym typeface="Heebo"/>
              </a:rPr>
              <a:t>Aunque más común en infecciones con adware, algunas redes zombie también pueden insertar anuncios o ventanas emergentes, generando ingresos fraudulentos para los ciberdelincuentes.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1028700" y="261713"/>
            <a:ext cx="7138441" cy="1809750"/>
          </a:xfrm>
          <a:prstGeom prst="rect">
            <a:avLst/>
          </a:prstGeom>
        </p:spPr>
        <p:txBody>
          <a:bodyPr anchor="t" rtlCol="false" tIns="0" lIns="0" bIns="0" rIns="0">
            <a:spAutoFit/>
          </a:bodyPr>
          <a:lstStyle/>
          <a:p>
            <a:pPr algn="l">
              <a:lnSpc>
                <a:spcPts val="7199"/>
              </a:lnSpc>
            </a:pPr>
            <a:r>
              <a:rPr lang="en-US" sz="5999" b="true">
                <a:solidFill>
                  <a:srgbClr val="64E688"/>
                </a:solidFill>
                <a:latin typeface="Heebo Ultra-Bold"/>
                <a:ea typeface="Heebo Ultra-Bold"/>
                <a:cs typeface="Heebo Ultra-Bold"/>
                <a:sym typeface="Heebo Ultra-Bold"/>
              </a:rPr>
              <a:t>Como funciona la red zombi</a:t>
            </a:r>
          </a:p>
        </p:txBody>
      </p:sp>
      <p:sp>
        <p:nvSpPr>
          <p:cNvPr name="TextBox 3" id="3"/>
          <p:cNvSpPr txBox="true"/>
          <p:nvPr/>
        </p:nvSpPr>
        <p:spPr>
          <a:xfrm rot="0">
            <a:off x="483148" y="2157825"/>
            <a:ext cx="16960906" cy="5732146"/>
          </a:xfrm>
          <a:prstGeom prst="rect">
            <a:avLst/>
          </a:prstGeom>
        </p:spPr>
        <p:txBody>
          <a:bodyPr anchor="t" rtlCol="false" tIns="0" lIns="0" bIns="0" rIns="0">
            <a:spAutoFit/>
          </a:bodyPr>
          <a:lstStyle/>
          <a:p>
            <a:pPr algn="l">
              <a:lnSpc>
                <a:spcPts val="4199"/>
              </a:lnSpc>
            </a:pPr>
            <a:r>
              <a:rPr lang="en-US" sz="2799">
                <a:solidFill>
                  <a:srgbClr val="FFFFFF"/>
                </a:solidFill>
                <a:latin typeface="Heebo"/>
                <a:ea typeface="Heebo"/>
                <a:cs typeface="Heebo"/>
                <a:sym typeface="Heebo"/>
              </a:rPr>
              <a:t>Para controlar múltiples dispositivos, los atacantes deben primero engañar a los usuarios para que instal</a:t>
            </a:r>
          </a:p>
          <a:p>
            <a:pPr algn="l">
              <a:lnSpc>
                <a:spcPts val="4199"/>
              </a:lnSpc>
            </a:pPr>
            <a:r>
              <a:rPr lang="en-US" sz="2799">
                <a:solidFill>
                  <a:srgbClr val="FFFFFF"/>
                </a:solidFill>
                <a:latin typeface="Heebo"/>
                <a:ea typeface="Heebo"/>
                <a:cs typeface="Heebo"/>
                <a:sym typeface="Heebo"/>
              </a:rPr>
              <a:t>La botnet suele funcionar en conjunto con un panel central de comando y control, desde el que los atacantes pueden ver el número de dispositivos infectados y darles a todos la orden de enviar tráfico de denegación de servicio (DDoS) simultáneamente al servidor objetivo. Cuando el dispositivo no puede comunicarse con el servidor central de comando y control, ya no puede usarse en un ataque.en el malware.</a:t>
            </a:r>
          </a:p>
          <a:p>
            <a:pPr algn="l">
              <a:lnSpc>
                <a:spcPts val="4199"/>
              </a:lnSpc>
            </a:pPr>
          </a:p>
          <a:p>
            <a:pPr algn="l">
              <a:lnSpc>
                <a:spcPts val="4199"/>
              </a:lnSpc>
            </a:pPr>
            <a:r>
              <a:rPr lang="en-US" sz="2799">
                <a:solidFill>
                  <a:srgbClr val="FFFFFF"/>
                </a:solidFill>
                <a:latin typeface="Heebo"/>
                <a:ea typeface="Heebo"/>
                <a:cs typeface="Heebo"/>
                <a:sym typeface="Heebo"/>
              </a:rPr>
              <a:t>Diversos autores distribuyen software de malware de manera gratuita a los atacantes potenciales, así que los atacantes que planean causar daños e interrupciones no tienen que crear sus propios programas desde cero. Por ejemplo, el Mirai botnet se enfoca en sistemas Linux para IoT, como routers, cámaras IP y productos caseros de automatización. Este malware botnet les da a los atacantes remotos la capacidad de controlar sistemas IoT que ejecutan Linux para inundar con tráfico a su objetivo.</a:t>
            </a:r>
          </a:p>
        </p:txBody>
      </p:sp>
      <p:sp>
        <p:nvSpPr>
          <p:cNvPr name="Freeform 4" id="4"/>
          <p:cNvSpPr/>
          <p:nvPr/>
        </p:nvSpPr>
        <p:spPr>
          <a:xfrm flipH="false" flipV="false" rot="2465065">
            <a:off x="17114431" y="8776614"/>
            <a:ext cx="1056828" cy="1833975"/>
          </a:xfrm>
          <a:custGeom>
            <a:avLst/>
            <a:gdLst/>
            <a:ahLst/>
            <a:cxnLst/>
            <a:rect r="r" b="b" t="t" l="l"/>
            <a:pathLst>
              <a:path h="1833975" w="1056828">
                <a:moveTo>
                  <a:pt x="0" y="0"/>
                </a:moveTo>
                <a:lnTo>
                  <a:pt x="1056829" y="0"/>
                </a:lnTo>
                <a:lnTo>
                  <a:pt x="1056829" y="1833975"/>
                </a:lnTo>
                <a:lnTo>
                  <a:pt x="0" y="1833975"/>
                </a:lnTo>
                <a:lnTo>
                  <a:pt x="0" y="0"/>
                </a:lnTo>
                <a:close/>
              </a:path>
            </a:pathLst>
          </a:custGeom>
          <a:blipFill>
            <a:blip r:embed="rId2"/>
            <a:stretch>
              <a:fillRect l="0" t="0" r="0" b="0"/>
            </a:stretch>
          </a:blipFill>
        </p:spPr>
      </p:sp>
      <p:sp>
        <p:nvSpPr>
          <p:cNvPr name="Freeform 5" id="5"/>
          <p:cNvSpPr/>
          <p:nvPr/>
        </p:nvSpPr>
        <p:spPr>
          <a:xfrm flipH="false" flipV="false" rot="-4397849">
            <a:off x="-371705" y="-359708"/>
            <a:ext cx="1709706" cy="1568656"/>
          </a:xfrm>
          <a:custGeom>
            <a:avLst/>
            <a:gdLst/>
            <a:ahLst/>
            <a:cxnLst/>
            <a:rect r="r" b="b" t="t" l="l"/>
            <a:pathLst>
              <a:path h="1568656" w="1709706">
                <a:moveTo>
                  <a:pt x="0" y="0"/>
                </a:moveTo>
                <a:lnTo>
                  <a:pt x="1709707" y="0"/>
                </a:lnTo>
                <a:lnTo>
                  <a:pt x="1709707" y="1568656"/>
                </a:lnTo>
                <a:lnTo>
                  <a:pt x="0" y="1568656"/>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7781340" y="8926043"/>
            <a:ext cx="2725321" cy="2721914"/>
          </a:xfrm>
          <a:custGeom>
            <a:avLst/>
            <a:gdLst/>
            <a:ahLst/>
            <a:cxnLst/>
            <a:rect r="r" b="b" t="t" l="l"/>
            <a:pathLst>
              <a:path h="2721914" w="2725321">
                <a:moveTo>
                  <a:pt x="0" y="0"/>
                </a:moveTo>
                <a:lnTo>
                  <a:pt x="2725320" y="0"/>
                </a:lnTo>
                <a:lnTo>
                  <a:pt x="2725320" y="2721914"/>
                </a:lnTo>
                <a:lnTo>
                  <a:pt x="0" y="2721914"/>
                </a:lnTo>
                <a:lnTo>
                  <a:pt x="0" y="0"/>
                </a:lnTo>
                <a:close/>
              </a:path>
            </a:pathLst>
          </a:custGeom>
          <a:blipFill>
            <a:blip r:embed="rId2">
              <a:alphaModFix amt="39000"/>
            </a:blip>
            <a:stretch>
              <a:fillRect l="0" t="0" r="0" b="0"/>
            </a:stretch>
          </a:blipFill>
        </p:spPr>
      </p:sp>
      <p:sp>
        <p:nvSpPr>
          <p:cNvPr name="Freeform 3" id="3"/>
          <p:cNvSpPr/>
          <p:nvPr/>
        </p:nvSpPr>
        <p:spPr>
          <a:xfrm flipH="false" flipV="false" rot="0">
            <a:off x="13198502" y="-2381568"/>
            <a:ext cx="6249315" cy="6820535"/>
          </a:xfrm>
          <a:custGeom>
            <a:avLst/>
            <a:gdLst/>
            <a:ahLst/>
            <a:cxnLst/>
            <a:rect r="r" b="b" t="t" l="l"/>
            <a:pathLst>
              <a:path h="6820535" w="6249315">
                <a:moveTo>
                  <a:pt x="0" y="0"/>
                </a:moveTo>
                <a:lnTo>
                  <a:pt x="6249315" y="0"/>
                </a:lnTo>
                <a:lnTo>
                  <a:pt x="6249315" y="6820536"/>
                </a:lnTo>
                <a:lnTo>
                  <a:pt x="0" y="6820536"/>
                </a:lnTo>
                <a:lnTo>
                  <a:pt x="0" y="0"/>
                </a:lnTo>
                <a:close/>
              </a:path>
            </a:pathLst>
          </a:custGeom>
          <a:blipFill>
            <a:blip r:embed="rId3"/>
            <a:stretch>
              <a:fillRect l="0" t="0" r="0" b="0"/>
            </a:stretch>
          </a:blipFill>
        </p:spPr>
      </p:sp>
      <p:sp>
        <p:nvSpPr>
          <p:cNvPr name="TextBox 4" id="4"/>
          <p:cNvSpPr txBox="true"/>
          <p:nvPr/>
        </p:nvSpPr>
        <p:spPr>
          <a:xfrm rot="0">
            <a:off x="268895" y="-66675"/>
            <a:ext cx="13150954" cy="2076450"/>
          </a:xfrm>
          <a:prstGeom prst="rect">
            <a:avLst/>
          </a:prstGeom>
        </p:spPr>
        <p:txBody>
          <a:bodyPr anchor="t" rtlCol="false" tIns="0" lIns="0" bIns="0" rIns="0">
            <a:spAutoFit/>
          </a:bodyPr>
          <a:lstStyle/>
          <a:p>
            <a:pPr algn="l">
              <a:lnSpc>
                <a:spcPts val="8399"/>
              </a:lnSpc>
            </a:pPr>
            <a:r>
              <a:rPr lang="en-US" sz="5999" b="true">
                <a:solidFill>
                  <a:srgbClr val="64E688"/>
                </a:solidFill>
                <a:latin typeface="Heebo Medium"/>
                <a:ea typeface="Heebo Medium"/>
                <a:cs typeface="Heebo Medium"/>
                <a:sym typeface="Heebo Medium"/>
              </a:rPr>
              <a:t>Recomendaciones para evitar pertenecer a una red zombi</a:t>
            </a:r>
          </a:p>
        </p:txBody>
      </p:sp>
      <p:sp>
        <p:nvSpPr>
          <p:cNvPr name="TextBox 5" id="5"/>
          <p:cNvSpPr txBox="true"/>
          <p:nvPr/>
        </p:nvSpPr>
        <p:spPr>
          <a:xfrm rot="0">
            <a:off x="663547" y="2764079"/>
            <a:ext cx="16960906" cy="5208271"/>
          </a:xfrm>
          <a:prstGeom prst="rect">
            <a:avLst/>
          </a:prstGeom>
        </p:spPr>
        <p:txBody>
          <a:bodyPr anchor="t" rtlCol="false" tIns="0" lIns="0" bIns="0" rIns="0">
            <a:spAutoFit/>
          </a:bodyPr>
          <a:lstStyle/>
          <a:p>
            <a:pPr algn="l">
              <a:lnSpc>
                <a:spcPts val="4199"/>
              </a:lnSpc>
            </a:pPr>
            <a:r>
              <a:rPr lang="en-US" sz="2799">
                <a:solidFill>
                  <a:srgbClr val="FFFFFF"/>
                </a:solidFill>
                <a:latin typeface="Heebo"/>
                <a:ea typeface="Heebo"/>
                <a:cs typeface="Heebo"/>
                <a:sym typeface="Heebo"/>
              </a:rPr>
              <a:t>Para evitar que tu dispositivo se convierta en parte de una red zombie (botnet), es importante seguir buenas prácticas de seguridad. Aquí te dejo algunas recomendaciones clave:</a:t>
            </a:r>
          </a:p>
          <a:p>
            <a:pPr algn="l">
              <a:lnSpc>
                <a:spcPts val="4199"/>
              </a:lnSpc>
            </a:pPr>
          </a:p>
          <a:p>
            <a:pPr algn="l" marL="604516" indent="-302258" lvl="1">
              <a:lnSpc>
                <a:spcPts val="4199"/>
              </a:lnSpc>
              <a:buFont typeface="Arial"/>
              <a:buChar char="•"/>
            </a:pPr>
            <a:r>
              <a:rPr lang="en-US" sz="2799">
                <a:solidFill>
                  <a:srgbClr val="FFFFFF"/>
                </a:solidFill>
                <a:latin typeface="Heebo"/>
                <a:ea typeface="Heebo"/>
                <a:cs typeface="Heebo"/>
                <a:sym typeface="Heebo"/>
              </a:rPr>
              <a:t>Mantén tu software actualizado.</a:t>
            </a:r>
          </a:p>
          <a:p>
            <a:pPr algn="l" marL="604516" indent="-302258" lvl="1">
              <a:lnSpc>
                <a:spcPts val="4199"/>
              </a:lnSpc>
              <a:buFont typeface="Arial"/>
              <a:buChar char="•"/>
            </a:pPr>
            <a:r>
              <a:rPr lang="en-US" sz="2799">
                <a:solidFill>
                  <a:srgbClr val="FFFFFF"/>
                </a:solidFill>
                <a:latin typeface="Heebo"/>
                <a:ea typeface="Heebo"/>
                <a:cs typeface="Heebo"/>
                <a:sym typeface="Heebo"/>
              </a:rPr>
              <a:t>Utiliza un buen antivirus y herramientas antimalware.</a:t>
            </a:r>
          </a:p>
          <a:p>
            <a:pPr algn="l" marL="604516" indent="-302258" lvl="1">
              <a:lnSpc>
                <a:spcPts val="4199"/>
              </a:lnSpc>
              <a:buFont typeface="Arial"/>
              <a:buChar char="•"/>
            </a:pPr>
            <a:r>
              <a:rPr lang="en-US" sz="2799">
                <a:solidFill>
                  <a:srgbClr val="FFFFFF"/>
                </a:solidFill>
                <a:latin typeface="Heebo"/>
                <a:ea typeface="Heebo"/>
                <a:cs typeface="Heebo"/>
                <a:sym typeface="Heebo"/>
              </a:rPr>
              <a:t>Evita hacer clic en enlaces o archivos sospechosos.</a:t>
            </a:r>
          </a:p>
          <a:p>
            <a:pPr algn="l" marL="604516" indent="-302258" lvl="1">
              <a:lnSpc>
                <a:spcPts val="4199"/>
              </a:lnSpc>
              <a:buFont typeface="Arial"/>
              <a:buChar char="•"/>
            </a:pPr>
            <a:r>
              <a:rPr lang="en-US" sz="2799">
                <a:solidFill>
                  <a:srgbClr val="FFFFFF"/>
                </a:solidFill>
                <a:latin typeface="Heebo"/>
                <a:ea typeface="Heebo"/>
                <a:cs typeface="Heebo"/>
                <a:sym typeface="Heebo"/>
              </a:rPr>
              <a:t>Descarga software solo de fuentes confiables.</a:t>
            </a:r>
          </a:p>
          <a:p>
            <a:pPr algn="l" marL="604516" indent="-302258" lvl="1">
              <a:lnSpc>
                <a:spcPts val="4199"/>
              </a:lnSpc>
              <a:buFont typeface="Arial"/>
              <a:buChar char="•"/>
            </a:pPr>
            <a:r>
              <a:rPr lang="en-US" sz="2799">
                <a:solidFill>
                  <a:srgbClr val="FFFFFF"/>
                </a:solidFill>
                <a:latin typeface="Heebo"/>
                <a:ea typeface="Heebo"/>
                <a:cs typeface="Heebo"/>
                <a:sym typeface="Heebo"/>
              </a:rPr>
              <a:t>Protege tu red doméstica.</a:t>
            </a:r>
          </a:p>
          <a:p>
            <a:pPr algn="l" marL="604516" indent="-302258" lvl="1">
              <a:lnSpc>
                <a:spcPts val="4199"/>
              </a:lnSpc>
              <a:buFont typeface="Arial"/>
              <a:buChar char="•"/>
            </a:pPr>
            <a:r>
              <a:rPr lang="en-US" sz="2799">
                <a:solidFill>
                  <a:srgbClr val="FFFFFF"/>
                </a:solidFill>
                <a:latin typeface="Heebo"/>
                <a:ea typeface="Heebo"/>
                <a:cs typeface="Heebo"/>
                <a:sym typeface="Heebo"/>
              </a:rPr>
              <a:t>Configura correctamente tus dispositivos loT.</a:t>
            </a:r>
          </a:p>
          <a:p>
            <a:pPr algn="l" marL="604516" indent="-302258" lvl="1">
              <a:lnSpc>
                <a:spcPts val="4199"/>
              </a:lnSpc>
              <a:buFont typeface="Arial"/>
              <a:buChar char="•"/>
            </a:pPr>
            <a:r>
              <a:rPr lang="en-US" sz="2799">
                <a:solidFill>
                  <a:srgbClr val="FFFFFF"/>
                </a:solidFill>
                <a:latin typeface="Heebo"/>
                <a:ea typeface="Heebo"/>
                <a:cs typeface="Heebo"/>
                <a:sym typeface="Heebo"/>
              </a:rPr>
              <a:t>Usa contraseñas fuertes y únicas.asx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DAGTX1hOFjM</dc:identifier>
  <dcterms:modified xsi:type="dcterms:W3CDTF">2011-08-01T06:04:30Z</dcterms:modified>
  <cp:revision>1</cp:revision>
  <dc:title>Software</dc:title>
</cp:coreProperties>
</file>